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embeddedFontLst>
    <p:embeddedFont>
      <p:font typeface="Raleway"/>
      <p:regular r:id="rId54"/>
      <p:bold r:id="rId55"/>
      <p:italic r:id="rId56"/>
      <p:boldItalic r:id="rId57"/>
    </p:embeddedFont>
    <p:embeddedFont>
      <p:font typeface="Roboto"/>
      <p:regular r:id="rId58"/>
      <p:bold r:id="rId59"/>
      <p:italic r:id="rId60"/>
      <p:boldItalic r:id="rId61"/>
    </p:embeddedFont>
    <p:embeddedFont>
      <p:font typeface="Lato"/>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Lato-regular.fntdata"/><Relationship Id="rId61" Type="http://schemas.openxmlformats.org/officeDocument/2006/relationships/font" Target="fonts/Roboto-boldItalic.fntdata"/><Relationship Id="rId20" Type="http://schemas.openxmlformats.org/officeDocument/2006/relationships/slide" Target="slides/slide15.xml"/><Relationship Id="rId64" Type="http://schemas.openxmlformats.org/officeDocument/2006/relationships/font" Target="fonts/Lato-italic.fntdata"/><Relationship Id="rId63" Type="http://schemas.openxmlformats.org/officeDocument/2006/relationships/font" Target="fonts/Lato-bold.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Lato-bold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aleway-bold.fntdata"/><Relationship Id="rId10" Type="http://schemas.openxmlformats.org/officeDocument/2006/relationships/slide" Target="slides/slide5.xml"/><Relationship Id="rId54" Type="http://schemas.openxmlformats.org/officeDocument/2006/relationships/font" Target="fonts/Raleway-regular.fntdata"/><Relationship Id="rId13" Type="http://schemas.openxmlformats.org/officeDocument/2006/relationships/slide" Target="slides/slide8.xml"/><Relationship Id="rId57" Type="http://schemas.openxmlformats.org/officeDocument/2006/relationships/font" Target="fonts/Raleway-boldItalic.fntdata"/><Relationship Id="rId12" Type="http://schemas.openxmlformats.org/officeDocument/2006/relationships/slide" Target="slides/slide7.xml"/><Relationship Id="rId56" Type="http://schemas.openxmlformats.org/officeDocument/2006/relationships/font" Target="fonts/Raleway-italic.fntdata"/><Relationship Id="rId15" Type="http://schemas.openxmlformats.org/officeDocument/2006/relationships/slide" Target="slides/slide10.xml"/><Relationship Id="rId59" Type="http://schemas.openxmlformats.org/officeDocument/2006/relationships/font" Target="fonts/Roboto-bold.fntdata"/><Relationship Id="rId14" Type="http://schemas.openxmlformats.org/officeDocument/2006/relationships/slide" Target="slides/slide9.xml"/><Relationship Id="rId58" Type="http://schemas.openxmlformats.org/officeDocument/2006/relationships/font" Target="fonts/Roboto-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gif>
</file>

<file path=ppt/media/image21.jp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786cb8854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86cb885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786cb8854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86cb8854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78cc8ea430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8cc8ea430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8cc8ea430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8cc8ea430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86cb8854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86cb8854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795b54ad8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95b54ad8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786cb8854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86cb8854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786cb8854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786cb8854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78cc8ea43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8cc8ea43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78cc8ea430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8cc8ea43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7cbc3a189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7cbc3a189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b71e941d1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b71e941d1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b643d085c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b643d085c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b643d085c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b643d085c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b71e941d1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b71e941d1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86cb8854f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86cb8854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78cc8ea430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78cc8ea430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795b54ad8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795b54ad8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786cb8854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86cb8854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795b54ad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795b54ad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78cc8ea43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78cc8ea43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78cc8ea43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8cc8ea43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786cb8854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86cb8854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786cb8854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786cb8854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78cc8ea43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78cc8ea43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78cc8ea430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78cc8ea430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795b54ad8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795b54ad8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786cb8854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86cb8854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786cb8854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786cb8854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78cc8ea43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78cc8ea43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795b54ad8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795b54ad8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795b54ad8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795b54ad8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7cbc3a189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a7cbc3a189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795b54ad8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795b54ad8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795b54ad8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795b54ad8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795b54ad89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795b54ad89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afa31100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afa31100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fa311003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fa311003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78cc8ea4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78cc8ea4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b71e941d1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b71e941d1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b71e941d1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b71e941d1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786cb8854f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786cb8854f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7cbc3a189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7cbc3a189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Repl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7cbc3a189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7cbc3a189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f92345f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f92345f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a7cbc3a18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a7cbc3a18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78cc8ea43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8cc8ea43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timdettmers.com/2015/03/26/convolution-deep-learni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0.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en.wikipedia.org/wiki/Hyperparameter_(machine_learni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8.png"/><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stackoverflow.com/questions/31155388/meaning-of-an-epoch-in-neural-networks-training"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9.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23.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2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image" Target="../media/image2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25.png"/><Relationship Id="rId4" Type="http://schemas.openxmlformats.org/officeDocument/2006/relationships/image" Target="../media/image2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www.kaggle.com/c/challenges-in-representation-learning-facial-expression-"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100"/>
              <a:t>Facial Expression Recognition using Convolutional Neural Networks</a:t>
            </a:r>
            <a:endParaRPr sz="4100"/>
          </a:p>
        </p:txBody>
      </p:sp>
      <p:sp>
        <p:nvSpPr>
          <p:cNvPr id="87" name="Google Shape;87;p13"/>
          <p:cNvSpPr txBox="1"/>
          <p:nvPr/>
        </p:nvSpPr>
        <p:spPr>
          <a:xfrm>
            <a:off x="712800" y="3331550"/>
            <a:ext cx="8022600" cy="13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[201046019] Swathi M Huttada                Big Data and Data Analytics</a:t>
            </a:r>
            <a:endParaRPr sz="1800"/>
          </a:p>
          <a:p>
            <a:pPr indent="0" lvl="0" marL="0" rtl="0" algn="l">
              <a:spcBef>
                <a:spcPts val="0"/>
              </a:spcBef>
              <a:spcAft>
                <a:spcPts val="0"/>
              </a:spcAft>
              <a:buNone/>
            </a:pPr>
            <a:r>
              <a:rPr lang="en" sz="1800"/>
              <a:t>[201046020] Rakshita Raghava Shetty    Big Data and Data Analytics</a:t>
            </a:r>
            <a:endParaRPr sz="1800"/>
          </a:p>
          <a:p>
            <a:pPr indent="0" lvl="0" marL="0" rtl="0" algn="l">
              <a:spcBef>
                <a:spcPts val="0"/>
              </a:spcBef>
              <a:spcAft>
                <a:spcPts val="0"/>
              </a:spcAft>
              <a:buNone/>
            </a:pPr>
            <a:r>
              <a:rPr lang="en" sz="1800"/>
              <a:t>[201046037] Bonagiri Sri Pranathi            Big Data and Data Analytics</a:t>
            </a:r>
            <a:endParaRPr sz="1800"/>
          </a:p>
        </p:txBody>
      </p:sp>
      <p:sp>
        <p:nvSpPr>
          <p:cNvPr id="88" name="Google Shape;88;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Computer Vision</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rgbClr val="000000"/>
                </a:solidFill>
                <a:highlight>
                  <a:srgbClr val="FFFFFF"/>
                </a:highlight>
              </a:rPr>
              <a:t>Computer Vision is defined as a </a:t>
            </a:r>
            <a:r>
              <a:rPr lang="en" sz="1600">
                <a:solidFill>
                  <a:srgbClr val="202124"/>
                </a:solidFill>
                <a:highlight>
                  <a:srgbClr val="FFFFFF"/>
                </a:highlight>
              </a:rPr>
              <a:t>interdisciplinary scientific field </a:t>
            </a:r>
            <a:r>
              <a:rPr lang="en" sz="1600">
                <a:solidFill>
                  <a:srgbClr val="000000"/>
                </a:solidFill>
                <a:highlight>
                  <a:srgbClr val="FFFFFF"/>
                </a:highlight>
              </a:rPr>
              <a:t>of study that seeks to develop techniques to help computers “see” and understand the content of digital images such as photographs and videos. Typically, this involves developing methods that attempt to reproduce the capability of human vision.</a:t>
            </a:r>
            <a:endParaRPr sz="1600">
              <a:solidFill>
                <a:srgbClr val="000000"/>
              </a:solidFill>
              <a:highlight>
                <a:srgbClr val="FFFFFF"/>
              </a:highlight>
            </a:endParaRPr>
          </a:p>
          <a:p>
            <a:pPr indent="0" lvl="0" marL="0" rtl="0" algn="just">
              <a:spcBef>
                <a:spcPts val="1200"/>
              </a:spcBef>
              <a:spcAft>
                <a:spcPts val="1200"/>
              </a:spcAft>
              <a:buNone/>
            </a:pPr>
            <a:r>
              <a:rPr lang="en" sz="1600">
                <a:solidFill>
                  <a:srgbClr val="000000"/>
                </a:solidFill>
              </a:rPr>
              <a:t>Given a two-dimensional image, a computer vision system must recognize the present objects and their characteristics such as shapes, textures, colors, sizes, spatial arrangement, among other things, to provide a description as complete as possible of the image.</a:t>
            </a:r>
            <a:endParaRPr sz="1600">
              <a:solidFill>
                <a:srgbClr val="000000"/>
              </a:solidFill>
            </a:endParaRPr>
          </a:p>
        </p:txBody>
      </p:sp>
      <p:sp>
        <p:nvSpPr>
          <p:cNvPr id="151" name="Google Shape;151;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3"/>
          <p:cNvPicPr preferRelativeResize="0"/>
          <p:nvPr/>
        </p:nvPicPr>
        <p:blipFill>
          <a:blip r:embed="rId3">
            <a:alphaModFix/>
          </a:blip>
          <a:stretch>
            <a:fillRect/>
          </a:stretch>
        </p:blipFill>
        <p:spPr>
          <a:xfrm>
            <a:off x="845125" y="514350"/>
            <a:ext cx="7620000" cy="4114800"/>
          </a:xfrm>
          <a:prstGeom prst="rect">
            <a:avLst/>
          </a:prstGeom>
          <a:noFill/>
          <a:ln>
            <a:noFill/>
          </a:ln>
        </p:spPr>
      </p:pic>
      <p:sp>
        <p:nvSpPr>
          <p:cNvPr id="157" name="Google Shape;157;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3" name="Google Shape;163;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is Computer Vision used?</a:t>
            </a:r>
            <a:endParaRPr/>
          </a:p>
        </p:txBody>
      </p:sp>
      <p:sp>
        <p:nvSpPr>
          <p:cNvPr id="164" name="Google Shape;164;p24"/>
          <p:cNvSpPr txBox="1"/>
          <p:nvPr>
            <p:ph idx="1" type="body"/>
          </p:nvPr>
        </p:nvSpPr>
        <p:spPr>
          <a:xfrm>
            <a:off x="729450" y="2078875"/>
            <a:ext cx="7688700" cy="2841000"/>
          </a:xfrm>
          <a:prstGeom prst="rect">
            <a:avLst/>
          </a:prstGeom>
        </p:spPr>
        <p:txBody>
          <a:bodyPr anchorCtr="0" anchor="t" bIns="91425" lIns="91425" spcFirstLastPara="1" rIns="91425" wrap="square" tIns="91425">
            <a:noAutofit/>
          </a:bodyPr>
          <a:lstStyle/>
          <a:p>
            <a:pPr indent="-330200" lvl="0" marL="457200" rtl="0" algn="just">
              <a:spcBef>
                <a:spcPts val="0"/>
              </a:spcBef>
              <a:spcAft>
                <a:spcPts val="0"/>
              </a:spcAft>
              <a:buClr>
                <a:srgbClr val="666666"/>
              </a:buClr>
              <a:buSzPts val="1600"/>
              <a:buChar char="●"/>
            </a:pPr>
            <a:r>
              <a:rPr b="1" lang="en" sz="1600">
                <a:solidFill>
                  <a:schemeClr val="dk1"/>
                </a:solidFill>
              </a:rPr>
              <a:t>Transportation</a:t>
            </a:r>
            <a:r>
              <a:rPr lang="en" sz="1600">
                <a:solidFill>
                  <a:srgbClr val="000000"/>
                </a:solidFill>
              </a:rPr>
              <a:t> - </a:t>
            </a:r>
            <a:r>
              <a:rPr lang="en" sz="1600">
                <a:solidFill>
                  <a:srgbClr val="202124"/>
                </a:solidFill>
                <a:highlight>
                  <a:srgbClr val="FFFFFF"/>
                </a:highlight>
              </a:rPr>
              <a:t>Autonomous Driving, </a:t>
            </a:r>
            <a:r>
              <a:rPr lang="en" sz="1600">
                <a:solidFill>
                  <a:srgbClr val="000000"/>
                </a:solidFill>
              </a:rPr>
              <a:t> </a:t>
            </a:r>
            <a:r>
              <a:rPr lang="en" sz="1600">
                <a:solidFill>
                  <a:srgbClr val="202124"/>
                </a:solidFill>
                <a:highlight>
                  <a:srgbClr val="FFFFFF"/>
                </a:highlight>
              </a:rPr>
              <a:t>Driver Attentiveness Detection, Number Plate Recognition, Traffic Analytics and Safety,  Collision Avoidance.</a:t>
            </a:r>
            <a:endParaRPr sz="1600">
              <a:solidFill>
                <a:srgbClr val="202124"/>
              </a:solidFill>
              <a:highlight>
                <a:srgbClr val="FFFFFF"/>
              </a:highlight>
            </a:endParaRPr>
          </a:p>
          <a:p>
            <a:pPr indent="-330200" lvl="0" marL="457200" rtl="0" algn="just">
              <a:spcBef>
                <a:spcPts val="0"/>
              </a:spcBef>
              <a:spcAft>
                <a:spcPts val="0"/>
              </a:spcAft>
              <a:buClr>
                <a:srgbClr val="666666"/>
              </a:buClr>
              <a:buSzPts val="1600"/>
              <a:buFont typeface="Roboto"/>
              <a:buChar char="●"/>
            </a:pPr>
            <a:r>
              <a:rPr b="1" lang="en" sz="1600">
                <a:solidFill>
                  <a:schemeClr val="dk1"/>
                </a:solidFill>
                <a:highlight>
                  <a:srgbClr val="FFFFFF"/>
                </a:highlight>
              </a:rPr>
              <a:t>Health and Medicine</a:t>
            </a:r>
            <a:r>
              <a:rPr lang="en" sz="1600">
                <a:solidFill>
                  <a:srgbClr val="000000"/>
                </a:solidFill>
                <a:highlight>
                  <a:srgbClr val="FFFFFF"/>
                </a:highlight>
              </a:rPr>
              <a:t> - </a:t>
            </a:r>
            <a:r>
              <a:rPr lang="en" sz="1600">
                <a:solidFill>
                  <a:srgbClr val="202124"/>
                </a:solidFill>
                <a:highlight>
                  <a:srgbClr val="FFFFFF"/>
                </a:highlight>
              </a:rPr>
              <a:t>Cancer Detection, Cell Classification, Movement Analysis, Tumor Detection.</a:t>
            </a:r>
            <a:endParaRPr sz="1600">
              <a:solidFill>
                <a:srgbClr val="202124"/>
              </a:solidFill>
              <a:highlight>
                <a:srgbClr val="FFFFFF"/>
              </a:highlight>
            </a:endParaRPr>
          </a:p>
          <a:p>
            <a:pPr indent="-330200" lvl="0" marL="457200" rtl="0" algn="just">
              <a:spcBef>
                <a:spcPts val="0"/>
              </a:spcBef>
              <a:spcAft>
                <a:spcPts val="0"/>
              </a:spcAft>
              <a:buClr>
                <a:srgbClr val="666666"/>
              </a:buClr>
              <a:buSzPts val="1600"/>
              <a:buFont typeface="Roboto"/>
              <a:buChar char="●"/>
            </a:pPr>
            <a:r>
              <a:rPr b="1" lang="en" sz="1600">
                <a:solidFill>
                  <a:schemeClr val="dk1"/>
                </a:solidFill>
                <a:highlight>
                  <a:srgbClr val="FFFFFF"/>
                </a:highlight>
              </a:rPr>
              <a:t>Agriculture and Farming</a:t>
            </a:r>
            <a:r>
              <a:rPr lang="en" sz="1600">
                <a:solidFill>
                  <a:srgbClr val="000000"/>
                </a:solidFill>
                <a:highlight>
                  <a:srgbClr val="FFFFFF"/>
                </a:highlight>
              </a:rPr>
              <a:t> - </a:t>
            </a:r>
            <a:r>
              <a:rPr lang="en" sz="1600">
                <a:solidFill>
                  <a:srgbClr val="202124"/>
                </a:solidFill>
                <a:highlight>
                  <a:srgbClr val="FFFFFF"/>
                </a:highlight>
              </a:rPr>
              <a:t>Defects in Agriculture, Plant Recognition, Animal Monitoring, Farm Automation.</a:t>
            </a:r>
            <a:endParaRPr sz="1600">
              <a:solidFill>
                <a:srgbClr val="202124"/>
              </a:solidFill>
              <a:highlight>
                <a:srgbClr val="FFFFFF"/>
              </a:highlight>
            </a:endParaRPr>
          </a:p>
          <a:p>
            <a:pPr indent="-330200" lvl="0" marL="457200" rtl="0" algn="just">
              <a:spcBef>
                <a:spcPts val="0"/>
              </a:spcBef>
              <a:spcAft>
                <a:spcPts val="0"/>
              </a:spcAft>
              <a:buClr>
                <a:srgbClr val="666666"/>
              </a:buClr>
              <a:buSzPts val="1600"/>
              <a:buFont typeface="Roboto"/>
              <a:buChar char="●"/>
            </a:pPr>
            <a:r>
              <a:rPr b="1" lang="en" sz="1600">
                <a:solidFill>
                  <a:schemeClr val="dk1"/>
                </a:solidFill>
                <a:highlight>
                  <a:srgbClr val="FFFFFF"/>
                </a:highlight>
              </a:rPr>
              <a:t>Retail and Manufacturing</a:t>
            </a:r>
            <a:r>
              <a:rPr lang="en" sz="1600">
                <a:solidFill>
                  <a:srgbClr val="000000"/>
                </a:solidFill>
                <a:highlight>
                  <a:srgbClr val="FFFFFF"/>
                </a:highlight>
              </a:rPr>
              <a:t> - </a:t>
            </a:r>
            <a:r>
              <a:rPr lang="en" sz="1600">
                <a:solidFill>
                  <a:srgbClr val="202124"/>
                </a:solidFill>
                <a:highlight>
                  <a:srgbClr val="FFFFFF"/>
                </a:highlight>
              </a:rPr>
              <a:t>Customer Tracking, People Counting, Theft Detection, Waiting Time Analytics.</a:t>
            </a:r>
            <a:endParaRPr sz="1600">
              <a:solidFill>
                <a:srgbClr val="202124"/>
              </a:solidFill>
              <a:highlight>
                <a:srgbClr val="FFFFFF"/>
              </a:highlight>
            </a:endParaRPr>
          </a:p>
          <a:p>
            <a:pPr indent="-330200" lvl="0" marL="457200" rtl="0" algn="just">
              <a:spcBef>
                <a:spcPts val="0"/>
              </a:spcBef>
              <a:spcAft>
                <a:spcPts val="0"/>
              </a:spcAft>
              <a:buClr>
                <a:srgbClr val="666666"/>
              </a:buClr>
              <a:buSzPts val="1600"/>
              <a:buFont typeface="Roboto"/>
              <a:buChar char="●"/>
            </a:pPr>
            <a:r>
              <a:rPr b="1" lang="en" sz="1600">
                <a:solidFill>
                  <a:schemeClr val="dk1"/>
                </a:solidFill>
                <a:highlight>
                  <a:srgbClr val="FFFFFF"/>
                </a:highlight>
              </a:rPr>
              <a:t>Sports</a:t>
            </a:r>
            <a:r>
              <a:rPr lang="en" sz="1600">
                <a:solidFill>
                  <a:srgbClr val="000000"/>
                </a:solidFill>
                <a:highlight>
                  <a:srgbClr val="FFFFFF"/>
                </a:highlight>
              </a:rPr>
              <a:t> - </a:t>
            </a:r>
            <a:r>
              <a:rPr lang="en" sz="1600">
                <a:solidFill>
                  <a:srgbClr val="202124"/>
                </a:solidFill>
                <a:highlight>
                  <a:srgbClr val="FFFFFF"/>
                </a:highlight>
              </a:rPr>
              <a:t>Sports Production, Player Tracking., Ball Tracking.</a:t>
            </a:r>
            <a:endParaRPr sz="1600">
              <a:solidFill>
                <a:srgbClr val="202124"/>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0" name="Google Shape;170;p2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Convolutional Neural Network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Convolutional Neural Network</a:t>
            </a:r>
            <a:endParaRPr/>
          </a:p>
        </p:txBody>
      </p:sp>
      <p:sp>
        <p:nvSpPr>
          <p:cNvPr id="176" name="Google Shape;176;p26"/>
          <p:cNvSpPr txBox="1"/>
          <p:nvPr>
            <p:ph idx="1" type="body"/>
          </p:nvPr>
        </p:nvSpPr>
        <p:spPr>
          <a:xfrm>
            <a:off x="729450" y="2078875"/>
            <a:ext cx="7806900" cy="2742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600">
                <a:solidFill>
                  <a:srgbClr val="000000"/>
                </a:solidFill>
                <a:highlight>
                  <a:schemeClr val="lt1"/>
                </a:highlight>
              </a:rPr>
              <a:t>Convolution is one of the main building blocks of a CNN. The term </a:t>
            </a:r>
            <a:r>
              <a:rPr lang="en" sz="1600">
                <a:solidFill>
                  <a:srgbClr val="000000"/>
                </a:solidFill>
                <a:highlight>
                  <a:schemeClr val="lt1"/>
                </a:highlight>
                <a:uFill>
                  <a:noFill/>
                </a:uFill>
                <a:hlinkClick r:id="rId3">
                  <a:extLst>
                    <a:ext uri="{A12FA001-AC4F-418D-AE19-62706E023703}">
                      <ahyp:hlinkClr val="tx"/>
                    </a:ext>
                  </a:extLst>
                </a:hlinkClick>
              </a:rPr>
              <a:t>convolution</a:t>
            </a:r>
            <a:r>
              <a:rPr lang="en" sz="1600">
                <a:solidFill>
                  <a:srgbClr val="000000"/>
                </a:solidFill>
                <a:highlight>
                  <a:schemeClr val="lt1"/>
                </a:highlight>
              </a:rPr>
              <a:t> refers to the mathematical combination of two functions to produce a third function. It merges two sets of information.</a:t>
            </a:r>
            <a:endParaRPr sz="1600">
              <a:solidFill>
                <a:srgbClr val="000000"/>
              </a:solidFill>
              <a:highlight>
                <a:srgbClr val="FFFFFF"/>
              </a:highlight>
            </a:endParaRPr>
          </a:p>
          <a:p>
            <a:pPr indent="0" lvl="0" marL="0" rtl="0" algn="just">
              <a:spcBef>
                <a:spcPts val="1200"/>
              </a:spcBef>
              <a:spcAft>
                <a:spcPts val="1200"/>
              </a:spcAft>
              <a:buNone/>
            </a:pPr>
            <a:r>
              <a:rPr lang="en" sz="1600">
                <a:solidFill>
                  <a:srgbClr val="000000"/>
                </a:solidFill>
                <a:highlight>
                  <a:srgbClr val="FFFFFF"/>
                </a:highlight>
              </a:rPr>
              <a:t>A Convolutional Neural Network/ConvNet is a feed-forward neural network that is generally used to analyze visual images by processing data with grid-like topology. It is used to detect and classify objects in an image.</a:t>
            </a:r>
            <a:endParaRPr sz="1400">
              <a:solidFill>
                <a:srgbClr val="374970"/>
              </a:solidFill>
              <a:highlight>
                <a:srgbClr val="FFFFFF"/>
              </a:highlight>
              <a:latin typeface="Roboto"/>
              <a:ea typeface="Roboto"/>
              <a:cs typeface="Roboto"/>
              <a:sym typeface="Roboto"/>
            </a:endParaRPr>
          </a:p>
        </p:txBody>
      </p:sp>
      <p:sp>
        <p:nvSpPr>
          <p:cNvPr id="177" name="Google Shape;177;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27"/>
          <p:cNvPicPr preferRelativeResize="0"/>
          <p:nvPr/>
        </p:nvPicPr>
        <p:blipFill>
          <a:blip r:embed="rId3">
            <a:alphaModFix/>
          </a:blip>
          <a:stretch>
            <a:fillRect/>
          </a:stretch>
        </p:blipFill>
        <p:spPr>
          <a:xfrm>
            <a:off x="340175" y="444525"/>
            <a:ext cx="8463651" cy="4054600"/>
          </a:xfrm>
          <a:prstGeom prst="rect">
            <a:avLst/>
          </a:prstGeom>
          <a:noFill/>
          <a:ln>
            <a:noFill/>
          </a:ln>
        </p:spPr>
      </p:pic>
      <p:sp>
        <p:nvSpPr>
          <p:cNvPr id="184" name="Google Shape;184;p27"/>
          <p:cNvSpPr txBox="1"/>
          <p:nvPr/>
        </p:nvSpPr>
        <p:spPr>
          <a:xfrm>
            <a:off x="2548775" y="4649800"/>
            <a:ext cx="444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Diagrammatic representation of Convolution Process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8"/>
          <p:cNvPicPr preferRelativeResize="0"/>
          <p:nvPr/>
        </p:nvPicPr>
        <p:blipFill>
          <a:blip r:embed="rId3">
            <a:alphaModFix/>
          </a:blip>
          <a:stretch>
            <a:fillRect/>
          </a:stretch>
        </p:blipFill>
        <p:spPr>
          <a:xfrm>
            <a:off x="451188" y="1981125"/>
            <a:ext cx="8245225" cy="2768725"/>
          </a:xfrm>
          <a:prstGeom prst="rect">
            <a:avLst/>
          </a:prstGeom>
          <a:noFill/>
          <a:ln>
            <a:noFill/>
          </a:ln>
        </p:spPr>
      </p:pic>
      <p:sp>
        <p:nvSpPr>
          <p:cNvPr id="190" name="Google Shape;190;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CNN’s work?</a:t>
            </a:r>
            <a:endParaRPr/>
          </a:p>
        </p:txBody>
      </p:sp>
      <p:sp>
        <p:nvSpPr>
          <p:cNvPr id="191" name="Google Shape;191;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Layers in a CNN</a:t>
            </a:r>
            <a:endParaRPr/>
          </a:p>
        </p:txBody>
      </p:sp>
      <p:sp>
        <p:nvSpPr>
          <p:cNvPr id="197" name="Google Shape;197;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98" name="Google Shape;198;p29"/>
          <p:cNvPicPr preferRelativeResize="0"/>
          <p:nvPr/>
        </p:nvPicPr>
        <p:blipFill>
          <a:blip r:embed="rId3">
            <a:alphaModFix/>
          </a:blip>
          <a:stretch>
            <a:fillRect/>
          </a:stretch>
        </p:blipFill>
        <p:spPr>
          <a:xfrm>
            <a:off x="2119325" y="1736100"/>
            <a:ext cx="5036848" cy="33589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730000" y="1318650"/>
            <a:ext cx="3552300" cy="71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Convolutional Layer</a:t>
            </a:r>
            <a:endParaRPr/>
          </a:p>
        </p:txBody>
      </p:sp>
      <p:sp>
        <p:nvSpPr>
          <p:cNvPr id="204" name="Google Shape;204;p30"/>
          <p:cNvSpPr txBox="1"/>
          <p:nvPr>
            <p:ph idx="1" type="body"/>
          </p:nvPr>
        </p:nvSpPr>
        <p:spPr>
          <a:xfrm>
            <a:off x="730000" y="2104450"/>
            <a:ext cx="3721800" cy="2350200"/>
          </a:xfrm>
          <a:prstGeom prst="rect">
            <a:avLst/>
          </a:prstGeom>
        </p:spPr>
        <p:txBody>
          <a:bodyPr anchorCtr="0" anchor="t" bIns="91425" lIns="91425" spcFirstLastPara="1" rIns="91425" wrap="square" tIns="91425">
            <a:normAutofit/>
          </a:bodyPr>
          <a:lstStyle/>
          <a:p>
            <a:pPr indent="0" lvl="0" marL="0" rtl="0" algn="just">
              <a:lnSpc>
                <a:spcPct val="150000"/>
              </a:lnSpc>
              <a:spcBef>
                <a:spcPts val="1900"/>
              </a:spcBef>
              <a:spcAft>
                <a:spcPts val="4100"/>
              </a:spcAft>
              <a:buNone/>
            </a:pPr>
            <a:r>
              <a:rPr lang="en" sz="1400">
                <a:solidFill>
                  <a:srgbClr val="000000"/>
                </a:solidFill>
                <a:highlight>
                  <a:schemeClr val="lt1"/>
                </a:highlight>
              </a:rPr>
              <a:t>A filter/kernel, is passed over the image, viewing a few pixels at a time (for example, 3X3 or 5X5). The convolution operation is a dot product of the original pixel values with weights defined in the filter. The results are summed up into one number that represents all the pixels the filter observed.</a:t>
            </a:r>
            <a:endParaRPr sz="1400"/>
          </a:p>
        </p:txBody>
      </p:sp>
      <p:sp>
        <p:nvSpPr>
          <p:cNvPr id="205" name="Google Shape;205;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6" name="Google Shape;206;p30"/>
          <p:cNvPicPr preferRelativeResize="0"/>
          <p:nvPr/>
        </p:nvPicPr>
        <p:blipFill>
          <a:blip r:embed="rId3">
            <a:alphaModFix/>
          </a:blip>
          <a:stretch>
            <a:fillRect/>
          </a:stretch>
        </p:blipFill>
        <p:spPr>
          <a:xfrm>
            <a:off x="4679775" y="1935800"/>
            <a:ext cx="4186575" cy="2518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2" name="Google Shape;212;p31"/>
          <p:cNvSpPr txBox="1"/>
          <p:nvPr>
            <p:ph idx="1" type="body"/>
          </p:nvPr>
        </p:nvSpPr>
        <p:spPr>
          <a:xfrm>
            <a:off x="606300" y="1575875"/>
            <a:ext cx="3965700" cy="3096600"/>
          </a:xfrm>
          <a:prstGeom prst="rect">
            <a:avLst/>
          </a:prstGeom>
        </p:spPr>
        <p:txBody>
          <a:bodyPr anchorCtr="0" anchor="t" bIns="91425" lIns="91425" spcFirstLastPara="1" rIns="91425" wrap="square" tIns="91425">
            <a:normAutofit lnSpcReduction="20000"/>
          </a:bodyPr>
          <a:lstStyle/>
          <a:p>
            <a:pPr indent="0" lvl="0" marL="0" rtl="0" algn="just">
              <a:lnSpc>
                <a:spcPct val="150000"/>
              </a:lnSpc>
              <a:spcBef>
                <a:spcPts val="0"/>
              </a:spcBef>
              <a:spcAft>
                <a:spcPts val="0"/>
              </a:spcAft>
              <a:buNone/>
            </a:pPr>
            <a:r>
              <a:rPr b="1" lang="en" sz="1600">
                <a:solidFill>
                  <a:schemeClr val="dk1"/>
                </a:solidFill>
                <a:highlight>
                  <a:srgbClr val="FFFFFF"/>
                </a:highlight>
              </a:rPr>
              <a:t>Feature Extraction</a:t>
            </a:r>
            <a:r>
              <a:rPr lang="en" sz="1600">
                <a:solidFill>
                  <a:schemeClr val="dk1"/>
                </a:solidFill>
                <a:highlight>
                  <a:srgbClr val="FFFFFF"/>
                </a:highlight>
              </a:rPr>
              <a:t> </a:t>
            </a:r>
            <a:r>
              <a:rPr lang="en" sz="1600">
                <a:solidFill>
                  <a:srgbClr val="000000"/>
                </a:solidFill>
                <a:highlight>
                  <a:srgbClr val="FFFFFF"/>
                </a:highlight>
              </a:rPr>
              <a:t>- Convolution is performed on the input data with the use of a filter/kernel to produce a </a:t>
            </a:r>
            <a:r>
              <a:rPr i="1" lang="en" sz="1600">
                <a:solidFill>
                  <a:srgbClr val="000000"/>
                </a:solidFill>
                <a:highlight>
                  <a:srgbClr val="FFFFFF"/>
                </a:highlight>
              </a:rPr>
              <a:t>feature map.</a:t>
            </a:r>
            <a:endParaRPr i="1" sz="1600">
              <a:solidFill>
                <a:srgbClr val="000000"/>
              </a:solidFill>
              <a:highlight>
                <a:srgbClr val="FFFFFF"/>
              </a:highlight>
            </a:endParaRPr>
          </a:p>
          <a:p>
            <a:pPr indent="0" lvl="0" marL="0" rtl="0" algn="just">
              <a:lnSpc>
                <a:spcPct val="150000"/>
              </a:lnSpc>
              <a:spcBef>
                <a:spcPts val="0"/>
              </a:spcBef>
              <a:spcAft>
                <a:spcPts val="0"/>
              </a:spcAft>
              <a:buNone/>
            </a:pPr>
            <a:r>
              <a:t/>
            </a:r>
            <a:endParaRPr i="1" sz="1600">
              <a:solidFill>
                <a:srgbClr val="000000"/>
              </a:solidFill>
              <a:highlight>
                <a:srgbClr val="FFFFFF"/>
              </a:highlight>
            </a:endParaRPr>
          </a:p>
          <a:p>
            <a:pPr indent="0" lvl="0" marL="0" rtl="0" algn="just">
              <a:lnSpc>
                <a:spcPct val="150000"/>
              </a:lnSpc>
              <a:spcBef>
                <a:spcPts val="0"/>
              </a:spcBef>
              <a:spcAft>
                <a:spcPts val="0"/>
              </a:spcAft>
              <a:buNone/>
            </a:pPr>
            <a:r>
              <a:rPr b="1" lang="en" sz="1600">
                <a:solidFill>
                  <a:schemeClr val="dk1"/>
                </a:solidFill>
                <a:highlight>
                  <a:srgbClr val="FFFFFF"/>
                </a:highlight>
              </a:rPr>
              <a:t>Kernel</a:t>
            </a:r>
            <a:r>
              <a:rPr lang="en" sz="1600">
                <a:solidFill>
                  <a:schemeClr val="dk1"/>
                </a:solidFill>
                <a:highlight>
                  <a:srgbClr val="FFFFFF"/>
                </a:highlight>
              </a:rPr>
              <a:t> </a:t>
            </a:r>
            <a:r>
              <a:rPr lang="en" sz="1600">
                <a:solidFill>
                  <a:srgbClr val="000000"/>
                </a:solidFill>
                <a:highlight>
                  <a:srgbClr val="FFFFFF"/>
                </a:highlight>
              </a:rPr>
              <a:t>- or mask is a small matrix used for blurring, sharpening, embossing, edge detection, and more. This is accomplished by doing a convolution between a kernel  and an image.</a:t>
            </a:r>
            <a:endParaRPr sz="1600">
              <a:solidFill>
                <a:srgbClr val="000000"/>
              </a:solidFill>
              <a:highlight>
                <a:srgbClr val="FFFFFF"/>
              </a:highlight>
            </a:endParaRPr>
          </a:p>
        </p:txBody>
      </p:sp>
      <p:pic>
        <p:nvPicPr>
          <p:cNvPr id="213" name="Google Shape;213;p31"/>
          <p:cNvPicPr preferRelativeResize="0"/>
          <p:nvPr/>
        </p:nvPicPr>
        <p:blipFill>
          <a:blip r:embed="rId3">
            <a:alphaModFix/>
          </a:blip>
          <a:stretch>
            <a:fillRect/>
          </a:stretch>
        </p:blipFill>
        <p:spPr>
          <a:xfrm>
            <a:off x="4719200" y="2104050"/>
            <a:ext cx="4424799" cy="1810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94" name="Google Shape;94;p14"/>
          <p:cNvSpPr txBox="1"/>
          <p:nvPr>
            <p:ph idx="1" type="body"/>
          </p:nvPr>
        </p:nvSpPr>
        <p:spPr>
          <a:xfrm>
            <a:off x="729450" y="2078875"/>
            <a:ext cx="7688700" cy="2938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666666"/>
              </a:buClr>
              <a:buSzPts val="1400"/>
              <a:buChar char="●"/>
            </a:pPr>
            <a:r>
              <a:rPr lang="en" sz="1400">
                <a:solidFill>
                  <a:srgbClr val="000000"/>
                </a:solidFill>
              </a:rPr>
              <a:t>Defining Facial Expressions</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Objective and Applications</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Datasets and Tools used</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Defining Computer Vision and its Applications</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Defining Convolutional Neural Network</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Layers of CNN</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Phases in CNN</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Implementation</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Results</a:t>
            </a:r>
            <a:endParaRPr sz="1400">
              <a:solidFill>
                <a:srgbClr val="000000"/>
              </a:solidFill>
            </a:endParaRPr>
          </a:p>
          <a:p>
            <a:pPr indent="-317500" lvl="0" marL="457200" rtl="0" algn="l">
              <a:spcBef>
                <a:spcPts val="0"/>
              </a:spcBef>
              <a:spcAft>
                <a:spcPts val="0"/>
              </a:spcAft>
              <a:buClr>
                <a:srgbClr val="666666"/>
              </a:buClr>
              <a:buSzPts val="1400"/>
              <a:buChar char="●"/>
            </a:pPr>
            <a:r>
              <a:rPr lang="en" sz="1400">
                <a:solidFill>
                  <a:srgbClr val="000000"/>
                </a:solidFill>
              </a:rPr>
              <a:t>References</a:t>
            </a:r>
            <a:endParaRPr sz="1400">
              <a:solidFill>
                <a:srgbClr val="000000"/>
              </a:solidFill>
            </a:endParaRPr>
          </a:p>
        </p:txBody>
      </p:sp>
      <p:sp>
        <p:nvSpPr>
          <p:cNvPr id="95" name="Google Shape;95;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19" name="Google Shape;219;p32"/>
          <p:cNvPicPr preferRelativeResize="0"/>
          <p:nvPr/>
        </p:nvPicPr>
        <p:blipFill>
          <a:blip r:embed="rId3">
            <a:alphaModFix/>
          </a:blip>
          <a:stretch>
            <a:fillRect/>
          </a:stretch>
        </p:blipFill>
        <p:spPr>
          <a:xfrm>
            <a:off x="4030900" y="1318650"/>
            <a:ext cx="5124206" cy="2984850"/>
          </a:xfrm>
          <a:prstGeom prst="rect">
            <a:avLst/>
          </a:prstGeom>
          <a:noFill/>
          <a:ln>
            <a:noFill/>
          </a:ln>
        </p:spPr>
      </p:pic>
      <p:sp>
        <p:nvSpPr>
          <p:cNvPr id="220" name="Google Shape;220;p32"/>
          <p:cNvSpPr txBox="1"/>
          <p:nvPr>
            <p:ph idx="1" type="body"/>
          </p:nvPr>
        </p:nvSpPr>
        <p:spPr>
          <a:xfrm>
            <a:off x="321475" y="1523475"/>
            <a:ext cx="3927600" cy="3226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50">
                <a:solidFill>
                  <a:schemeClr val="dk1"/>
                </a:solidFill>
                <a:highlight>
                  <a:srgbClr val="FFFFFF"/>
                </a:highlight>
              </a:rPr>
              <a:t>Filter</a:t>
            </a:r>
            <a:r>
              <a:rPr lang="en" sz="1650">
                <a:solidFill>
                  <a:srgbClr val="0A0A23"/>
                </a:solidFill>
                <a:highlight>
                  <a:srgbClr val="FFFFFF"/>
                </a:highlight>
              </a:rPr>
              <a:t> (the green square) is sliding over our </a:t>
            </a:r>
            <a:r>
              <a:rPr lang="en" sz="1650">
                <a:solidFill>
                  <a:srgbClr val="000000"/>
                </a:solidFill>
                <a:highlight>
                  <a:srgbClr val="FFFFFF"/>
                </a:highlight>
              </a:rPr>
              <a:t>input</a:t>
            </a:r>
            <a:r>
              <a:rPr lang="en" sz="1650">
                <a:solidFill>
                  <a:srgbClr val="0A0A23"/>
                </a:solidFill>
                <a:highlight>
                  <a:srgbClr val="FFFFFF"/>
                </a:highlight>
              </a:rPr>
              <a:t> (the blue square) and the sum of the convolution goes into the </a:t>
            </a:r>
            <a:r>
              <a:rPr lang="en" sz="1650">
                <a:solidFill>
                  <a:srgbClr val="000000"/>
                </a:solidFill>
                <a:highlight>
                  <a:srgbClr val="FFFFFF"/>
                </a:highlight>
              </a:rPr>
              <a:t>feature map</a:t>
            </a:r>
            <a:r>
              <a:rPr lang="en" sz="1650">
                <a:solidFill>
                  <a:srgbClr val="0A0A23"/>
                </a:solidFill>
                <a:highlight>
                  <a:srgbClr val="FFFFFF"/>
                </a:highlight>
              </a:rPr>
              <a:t> (the red square).</a:t>
            </a:r>
            <a:endParaRPr sz="1650">
              <a:solidFill>
                <a:srgbClr val="0A0A23"/>
              </a:solidFill>
              <a:highlight>
                <a:srgbClr val="FFFFFF"/>
              </a:highlight>
            </a:endParaRPr>
          </a:p>
          <a:p>
            <a:pPr indent="0" lvl="0" marL="0" rtl="0" algn="just">
              <a:spcBef>
                <a:spcPts val="1200"/>
              </a:spcBef>
              <a:spcAft>
                <a:spcPts val="0"/>
              </a:spcAft>
              <a:buNone/>
            </a:pPr>
            <a:r>
              <a:rPr lang="en" sz="1650">
                <a:solidFill>
                  <a:srgbClr val="0A0A23"/>
                </a:solidFill>
                <a:highlight>
                  <a:srgbClr val="FFFFFF"/>
                </a:highlight>
              </a:rPr>
              <a:t>The size of this filter is 3x3.</a:t>
            </a:r>
            <a:endParaRPr sz="1650">
              <a:solidFill>
                <a:srgbClr val="0A0A23"/>
              </a:solidFill>
              <a:highlight>
                <a:srgbClr val="FFFFFF"/>
              </a:highlight>
            </a:endParaRPr>
          </a:p>
          <a:p>
            <a:pPr indent="0" lvl="0" marL="0" rtl="0" algn="l">
              <a:spcBef>
                <a:spcPts val="25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200"/>
              </a:spcAft>
              <a:buNone/>
            </a:pPr>
            <a:r>
              <a:t/>
            </a:r>
            <a:endParaRPr sz="1650">
              <a:solidFill>
                <a:srgbClr val="0A0A23"/>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6" name="Google Shape;226;p33"/>
          <p:cNvPicPr preferRelativeResize="0"/>
          <p:nvPr/>
        </p:nvPicPr>
        <p:blipFill>
          <a:blip r:embed="rId3">
            <a:alphaModFix/>
          </a:blip>
          <a:stretch>
            <a:fillRect/>
          </a:stretch>
        </p:blipFill>
        <p:spPr>
          <a:xfrm>
            <a:off x="4918525" y="725450"/>
            <a:ext cx="3762375" cy="4276725"/>
          </a:xfrm>
          <a:prstGeom prst="rect">
            <a:avLst/>
          </a:prstGeom>
          <a:noFill/>
          <a:ln>
            <a:noFill/>
          </a:ln>
        </p:spPr>
      </p:pic>
      <p:sp>
        <p:nvSpPr>
          <p:cNvPr id="227" name="Google Shape;227;p33"/>
          <p:cNvSpPr txBox="1"/>
          <p:nvPr>
            <p:ph idx="1" type="body"/>
          </p:nvPr>
        </p:nvSpPr>
        <p:spPr>
          <a:xfrm>
            <a:off x="503175" y="1439625"/>
            <a:ext cx="4248900" cy="3102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00">
                <a:solidFill>
                  <a:schemeClr val="dk1"/>
                </a:solidFill>
                <a:highlight>
                  <a:srgbClr val="FFFFFF"/>
                </a:highlight>
              </a:rPr>
              <a:t>Stride</a:t>
            </a:r>
            <a:r>
              <a:rPr b="1" lang="en" sz="1600">
                <a:solidFill>
                  <a:srgbClr val="000000"/>
                </a:solidFill>
                <a:highlight>
                  <a:srgbClr val="FFFFFF"/>
                </a:highlight>
              </a:rPr>
              <a:t> </a:t>
            </a:r>
            <a:r>
              <a:rPr lang="en" sz="1600">
                <a:solidFill>
                  <a:srgbClr val="000000"/>
                </a:solidFill>
                <a:highlight>
                  <a:srgbClr val="FFFFFF"/>
                </a:highlight>
              </a:rPr>
              <a:t>is the size of the step the convolution filter moves each time. A stride size is usually 1, meaning the filter slides pixel by pixel.</a:t>
            </a:r>
            <a:endParaRPr sz="1600">
              <a:solidFill>
                <a:srgbClr val="000000"/>
              </a:solidFill>
              <a:highlight>
                <a:srgbClr val="FFFFFF"/>
              </a:highlight>
            </a:endParaRPr>
          </a:p>
          <a:p>
            <a:pPr indent="0" lvl="0" marL="0" rtl="0" algn="just">
              <a:spcBef>
                <a:spcPts val="2500"/>
              </a:spcBef>
              <a:spcAft>
                <a:spcPts val="2500"/>
              </a:spcAft>
              <a:buNone/>
            </a:pPr>
            <a:r>
              <a:rPr lang="en" sz="1600">
                <a:solidFill>
                  <a:srgbClr val="000000"/>
                </a:solidFill>
                <a:highlight>
                  <a:srgbClr val="FFFFFF"/>
                </a:highlight>
              </a:rPr>
              <a:t>The animation shows stride size 1 in action.</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4"/>
          <p:cNvSpPr txBox="1"/>
          <p:nvPr>
            <p:ph type="title"/>
          </p:nvPr>
        </p:nvSpPr>
        <p:spPr>
          <a:xfrm>
            <a:off x="566375" y="1318650"/>
            <a:ext cx="3710400" cy="3304800"/>
          </a:xfrm>
          <a:prstGeom prst="rect">
            <a:avLst/>
          </a:prstGeom>
        </p:spPr>
        <p:txBody>
          <a:bodyPr anchorCtr="0" anchor="t" bIns="91425" lIns="91425" spcFirstLastPara="1" rIns="91425" wrap="square" tIns="91425">
            <a:noAutofit/>
          </a:bodyPr>
          <a:lstStyle/>
          <a:p>
            <a:pPr indent="0" lvl="0" marL="0" rtl="0" algn="just">
              <a:lnSpc>
                <a:spcPct val="115000"/>
              </a:lnSpc>
              <a:spcBef>
                <a:spcPts val="1000"/>
              </a:spcBef>
              <a:spcAft>
                <a:spcPts val="0"/>
              </a:spcAft>
              <a:buNone/>
            </a:pPr>
            <a:r>
              <a:rPr lang="en" sz="1600">
                <a:solidFill>
                  <a:schemeClr val="dk1"/>
                </a:solidFill>
                <a:highlight>
                  <a:srgbClr val="FFFFFF"/>
                </a:highlight>
                <a:latin typeface="Lato"/>
                <a:ea typeface="Lato"/>
                <a:cs typeface="Lato"/>
                <a:sym typeface="Lato"/>
              </a:rPr>
              <a:t>Padding</a:t>
            </a:r>
            <a:r>
              <a:rPr b="0" lang="en" sz="1600">
                <a:solidFill>
                  <a:srgbClr val="000000"/>
                </a:solidFill>
                <a:highlight>
                  <a:srgbClr val="FFFFFF"/>
                </a:highlight>
                <a:latin typeface="Lato"/>
                <a:ea typeface="Lato"/>
                <a:cs typeface="Lato"/>
                <a:sym typeface="Lato"/>
              </a:rPr>
              <a:t> - the size of the feature map is always smaller than the input, to prevent our feature map from shrinking,  we,</a:t>
            </a:r>
            <a:endParaRPr b="0" sz="1600">
              <a:solidFill>
                <a:srgbClr val="000000"/>
              </a:solidFill>
              <a:highlight>
                <a:srgbClr val="FFFFFF"/>
              </a:highlight>
              <a:latin typeface="Lato"/>
              <a:ea typeface="Lato"/>
              <a:cs typeface="Lato"/>
              <a:sym typeface="Lato"/>
            </a:endParaRPr>
          </a:p>
          <a:p>
            <a:pPr indent="-330200" lvl="0" marL="457200" rtl="0" algn="just">
              <a:lnSpc>
                <a:spcPct val="115000"/>
              </a:lnSpc>
              <a:spcBef>
                <a:spcPts val="1000"/>
              </a:spcBef>
              <a:spcAft>
                <a:spcPts val="0"/>
              </a:spcAft>
              <a:buClr>
                <a:srgbClr val="000000"/>
              </a:buClr>
              <a:buSzPts val="1600"/>
              <a:buFont typeface="Lato"/>
              <a:buChar char="●"/>
            </a:pPr>
            <a:r>
              <a:rPr b="0" lang="en" sz="1600">
                <a:solidFill>
                  <a:srgbClr val="000000"/>
                </a:solidFill>
                <a:highlight>
                  <a:srgbClr val="FFFFFF"/>
                </a:highlight>
                <a:latin typeface="Lato"/>
                <a:ea typeface="Lato"/>
                <a:cs typeface="Lato"/>
                <a:sym typeface="Lato"/>
              </a:rPr>
              <a:t>Pad the picture with zeros (zero-padding) so that it fits. </a:t>
            </a:r>
            <a:endParaRPr b="0" sz="1600">
              <a:solidFill>
                <a:srgbClr val="000000"/>
              </a:solidFill>
              <a:highlight>
                <a:srgbClr val="FFFFFF"/>
              </a:highlight>
              <a:latin typeface="Lato"/>
              <a:ea typeface="Lato"/>
              <a:cs typeface="Lato"/>
              <a:sym typeface="Lato"/>
            </a:endParaRPr>
          </a:p>
          <a:p>
            <a:pPr indent="-330200" lvl="0" marL="457200" rtl="0" algn="just">
              <a:lnSpc>
                <a:spcPct val="115000"/>
              </a:lnSpc>
              <a:spcBef>
                <a:spcPts val="1000"/>
              </a:spcBef>
              <a:spcAft>
                <a:spcPts val="0"/>
              </a:spcAft>
              <a:buClr>
                <a:srgbClr val="000000"/>
              </a:buClr>
              <a:buSzPts val="1600"/>
              <a:buFont typeface="Lato"/>
              <a:buChar char="●"/>
            </a:pPr>
            <a:r>
              <a:rPr b="0" lang="en" sz="1600">
                <a:solidFill>
                  <a:srgbClr val="000000"/>
                </a:solidFill>
                <a:highlight>
                  <a:srgbClr val="FFFFFF"/>
                </a:highlight>
                <a:latin typeface="Lato"/>
                <a:ea typeface="Lato"/>
                <a:cs typeface="Lato"/>
                <a:sym typeface="Lato"/>
              </a:rPr>
              <a:t>Drop the part of the image where the filter did not fit. This is called valid padding which keeps only valid part of the image.</a:t>
            </a:r>
            <a:endParaRPr b="0" sz="1600">
              <a:solidFill>
                <a:srgbClr val="000000"/>
              </a:solidFill>
              <a:highlight>
                <a:srgbClr val="FFFFFF"/>
              </a:highlight>
              <a:latin typeface="Lato"/>
              <a:ea typeface="Lato"/>
              <a:cs typeface="Lato"/>
              <a:sym typeface="Lato"/>
            </a:endParaRPr>
          </a:p>
        </p:txBody>
      </p:sp>
      <p:sp>
        <p:nvSpPr>
          <p:cNvPr id="233" name="Google Shape;233;p3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4" name="Google Shape;234;p34"/>
          <p:cNvPicPr preferRelativeResize="0"/>
          <p:nvPr/>
        </p:nvPicPr>
        <p:blipFill>
          <a:blip r:embed="rId3">
            <a:alphaModFix/>
          </a:blip>
          <a:stretch>
            <a:fillRect/>
          </a:stretch>
        </p:blipFill>
        <p:spPr>
          <a:xfrm>
            <a:off x="4276700" y="1793700"/>
            <a:ext cx="4808300" cy="212258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0" name="Google Shape;240;p35"/>
          <p:cNvSpPr txBox="1"/>
          <p:nvPr>
            <p:ph idx="1" type="body"/>
          </p:nvPr>
        </p:nvSpPr>
        <p:spPr>
          <a:xfrm>
            <a:off x="729450" y="1467575"/>
            <a:ext cx="7688700" cy="3158700"/>
          </a:xfrm>
          <a:prstGeom prst="rect">
            <a:avLst/>
          </a:prstGeom>
        </p:spPr>
        <p:txBody>
          <a:bodyPr anchorCtr="0" anchor="t" bIns="91425" lIns="91425" spcFirstLastPara="1" rIns="91425" wrap="square" tIns="91425">
            <a:normAutofit/>
          </a:bodyPr>
          <a:lstStyle/>
          <a:p>
            <a:pPr indent="0" lvl="0" marL="0" rtl="0" algn="just">
              <a:lnSpc>
                <a:spcPct val="150000"/>
              </a:lnSpc>
              <a:spcBef>
                <a:spcPts val="0"/>
              </a:spcBef>
              <a:spcAft>
                <a:spcPts val="0"/>
              </a:spcAft>
              <a:buNone/>
            </a:pPr>
            <a:r>
              <a:rPr lang="en" sz="1550">
                <a:solidFill>
                  <a:srgbClr val="000000"/>
                </a:solidFill>
                <a:highlight>
                  <a:srgbClr val="FFFFFF"/>
                </a:highlight>
              </a:rPr>
              <a:t>When using a CNN, the four important </a:t>
            </a:r>
            <a:r>
              <a:rPr lang="en" sz="1550">
                <a:solidFill>
                  <a:srgbClr val="000000"/>
                </a:solidFill>
                <a:highlight>
                  <a:srgbClr val="FFFFFF"/>
                </a:highlight>
                <a:uFill>
                  <a:noFill/>
                </a:uFill>
                <a:hlinkClick r:id="rId3">
                  <a:extLst>
                    <a:ext uri="{A12FA001-AC4F-418D-AE19-62706E023703}">
                      <ahyp:hlinkClr val="tx"/>
                    </a:ext>
                  </a:extLst>
                </a:hlinkClick>
              </a:rPr>
              <a:t>parameters</a:t>
            </a:r>
            <a:r>
              <a:rPr lang="en" sz="1550">
                <a:solidFill>
                  <a:srgbClr val="000000"/>
                </a:solidFill>
                <a:highlight>
                  <a:srgbClr val="FFFFFF"/>
                </a:highlight>
              </a:rPr>
              <a:t> we have to decide on are:</a:t>
            </a:r>
            <a:endParaRPr sz="1550">
              <a:solidFill>
                <a:srgbClr val="000000"/>
              </a:solidFill>
              <a:highlight>
                <a:srgbClr val="FFFFFF"/>
              </a:highlight>
            </a:endParaRPr>
          </a:p>
          <a:p>
            <a:pPr indent="-327025" lvl="0" marL="457200" marR="215900" rtl="0" algn="just">
              <a:lnSpc>
                <a:spcPct val="150000"/>
              </a:lnSpc>
              <a:spcBef>
                <a:spcPts val="0"/>
              </a:spcBef>
              <a:spcAft>
                <a:spcPts val="0"/>
              </a:spcAft>
              <a:buClr>
                <a:srgbClr val="666666"/>
              </a:buClr>
              <a:buSzPts val="1550"/>
              <a:buChar char="●"/>
            </a:pPr>
            <a:r>
              <a:rPr lang="en" sz="1550">
                <a:solidFill>
                  <a:srgbClr val="000000"/>
                </a:solidFill>
                <a:highlight>
                  <a:srgbClr val="FFFFFF"/>
                </a:highlight>
              </a:rPr>
              <a:t>the kernel size</a:t>
            </a:r>
            <a:endParaRPr sz="1550">
              <a:solidFill>
                <a:srgbClr val="000000"/>
              </a:solidFill>
              <a:highlight>
                <a:srgbClr val="FFFFFF"/>
              </a:highlight>
            </a:endParaRPr>
          </a:p>
          <a:p>
            <a:pPr indent="-327025" lvl="0" marL="457200" marR="215900" rtl="0" algn="just">
              <a:lnSpc>
                <a:spcPct val="150000"/>
              </a:lnSpc>
              <a:spcBef>
                <a:spcPts val="0"/>
              </a:spcBef>
              <a:spcAft>
                <a:spcPts val="0"/>
              </a:spcAft>
              <a:buClr>
                <a:srgbClr val="666666"/>
              </a:buClr>
              <a:buSzPts val="1550"/>
              <a:buChar char="●"/>
            </a:pPr>
            <a:r>
              <a:rPr lang="en" sz="1550">
                <a:solidFill>
                  <a:srgbClr val="000000"/>
                </a:solidFill>
                <a:highlight>
                  <a:srgbClr val="FFFFFF"/>
                </a:highlight>
              </a:rPr>
              <a:t>the filter count </a:t>
            </a:r>
            <a:endParaRPr sz="1550">
              <a:solidFill>
                <a:srgbClr val="000000"/>
              </a:solidFill>
              <a:highlight>
                <a:srgbClr val="FFFFFF"/>
              </a:highlight>
            </a:endParaRPr>
          </a:p>
          <a:p>
            <a:pPr indent="-327025" lvl="0" marL="457200" marR="215900" rtl="0" algn="just">
              <a:lnSpc>
                <a:spcPct val="150000"/>
              </a:lnSpc>
              <a:spcBef>
                <a:spcPts val="0"/>
              </a:spcBef>
              <a:spcAft>
                <a:spcPts val="0"/>
              </a:spcAft>
              <a:buClr>
                <a:srgbClr val="666666"/>
              </a:buClr>
              <a:buSzPts val="1550"/>
              <a:buChar char="●"/>
            </a:pPr>
            <a:r>
              <a:rPr lang="en" sz="1550">
                <a:solidFill>
                  <a:srgbClr val="000000"/>
                </a:solidFill>
                <a:highlight>
                  <a:srgbClr val="FFFFFF"/>
                </a:highlight>
              </a:rPr>
              <a:t>stride</a:t>
            </a:r>
            <a:endParaRPr sz="1550">
              <a:solidFill>
                <a:srgbClr val="000000"/>
              </a:solidFill>
              <a:highlight>
                <a:srgbClr val="FFFFFF"/>
              </a:highlight>
            </a:endParaRPr>
          </a:p>
          <a:p>
            <a:pPr indent="-327025" lvl="0" marL="457200" marR="215900" rtl="0" algn="just">
              <a:lnSpc>
                <a:spcPct val="150000"/>
              </a:lnSpc>
              <a:spcBef>
                <a:spcPts val="0"/>
              </a:spcBef>
              <a:spcAft>
                <a:spcPts val="0"/>
              </a:spcAft>
              <a:buClr>
                <a:srgbClr val="666666"/>
              </a:buClr>
              <a:buSzPts val="1550"/>
              <a:buChar char="●"/>
            </a:pPr>
            <a:r>
              <a:rPr lang="en" sz="1550">
                <a:solidFill>
                  <a:srgbClr val="000000"/>
                </a:solidFill>
                <a:highlight>
                  <a:srgbClr val="FFFFFF"/>
                </a:highlight>
              </a:rPr>
              <a:t>padding</a:t>
            </a:r>
            <a:endParaRPr sz="1550">
              <a:solidFill>
                <a:srgbClr val="000000"/>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just">
              <a:lnSpc>
                <a:spcPct val="150000"/>
              </a:lnSpc>
              <a:spcBef>
                <a:spcPts val="1900"/>
              </a:spcBef>
              <a:spcAft>
                <a:spcPts val="4100"/>
              </a:spcAft>
              <a:buNone/>
            </a:pPr>
            <a:r>
              <a:rPr lang="en" sz="1600">
                <a:solidFill>
                  <a:srgbClr val="000000"/>
                </a:solidFill>
                <a:highlight>
                  <a:srgbClr val="FFFFFF"/>
                </a:highlight>
              </a:rPr>
              <a:t>T</a:t>
            </a:r>
            <a:r>
              <a:rPr lang="en" sz="1600">
                <a:solidFill>
                  <a:srgbClr val="000000"/>
                </a:solidFill>
                <a:highlight>
                  <a:srgbClr val="FFFFFF"/>
                </a:highlight>
              </a:rPr>
              <a:t>he convolution layer generates a matrix that is much smaller in size than the original image. This matrix is run through an activation layer, which introduces non-linearity to allow the network to train itself.</a:t>
            </a:r>
            <a:endParaRPr>
              <a:solidFill>
                <a:srgbClr val="000000"/>
              </a:solidFill>
            </a:endParaRPr>
          </a:p>
        </p:txBody>
      </p:sp>
      <p:sp>
        <p:nvSpPr>
          <p:cNvPr id="246" name="Google Shape;246;p3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ReLu (Rectified Linear Unit) Layer</a:t>
            </a:r>
            <a:endParaRPr/>
          </a:p>
        </p:txBody>
      </p:sp>
      <p:sp>
        <p:nvSpPr>
          <p:cNvPr id="247" name="Google Shape;247;p3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8" name="Google Shape;248;p36"/>
          <p:cNvPicPr preferRelativeResize="0"/>
          <p:nvPr/>
        </p:nvPicPr>
        <p:blipFill>
          <a:blip r:embed="rId3">
            <a:alphaModFix/>
          </a:blip>
          <a:stretch>
            <a:fillRect/>
          </a:stretch>
        </p:blipFill>
        <p:spPr>
          <a:xfrm>
            <a:off x="5618500" y="1853850"/>
            <a:ext cx="2917801" cy="2334250"/>
          </a:xfrm>
          <a:prstGeom prst="rect">
            <a:avLst/>
          </a:prstGeom>
          <a:noFill/>
          <a:ln>
            <a:noFill/>
          </a:ln>
        </p:spPr>
      </p:pic>
      <p:sp>
        <p:nvSpPr>
          <p:cNvPr id="249" name="Google Shape;249;p36"/>
          <p:cNvSpPr txBox="1"/>
          <p:nvPr/>
        </p:nvSpPr>
        <p:spPr>
          <a:xfrm>
            <a:off x="4572000" y="4394750"/>
            <a:ext cx="4297500" cy="431100"/>
          </a:xfrm>
          <a:prstGeom prst="rect">
            <a:avLst/>
          </a:prstGeom>
          <a:noFill/>
          <a:ln>
            <a:noFill/>
          </a:ln>
        </p:spPr>
        <p:txBody>
          <a:bodyPr anchorCtr="0" anchor="t" bIns="91425" lIns="91425" spcFirstLastPara="1" rIns="91425" wrap="square" tIns="91425">
            <a:spAutoFit/>
          </a:bodyPr>
          <a:lstStyle/>
          <a:p>
            <a:pPr indent="0" lvl="0" marL="1828800" rtl="0" algn="just">
              <a:lnSpc>
                <a:spcPct val="115000"/>
              </a:lnSpc>
              <a:spcBef>
                <a:spcPts val="0"/>
              </a:spcBef>
              <a:spcAft>
                <a:spcPts val="1200"/>
              </a:spcAft>
              <a:buNone/>
            </a:pPr>
            <a:r>
              <a:rPr lang="en" sz="1600">
                <a:highlight>
                  <a:schemeClr val="lt1"/>
                </a:highlight>
                <a:latin typeface="Lato"/>
                <a:ea typeface="Lato"/>
                <a:cs typeface="Lato"/>
                <a:sym typeface="Lato"/>
              </a:rPr>
              <a:t>A(x) = max(0,x)</a:t>
            </a:r>
            <a:endParaRPr sz="1600">
              <a:highlight>
                <a:schemeClr val="lt1"/>
              </a:highlight>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5" name="Google Shape;255;p37"/>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00">
                <a:solidFill>
                  <a:schemeClr val="dk1"/>
                </a:solidFill>
                <a:highlight>
                  <a:srgbClr val="FFFFFF"/>
                </a:highlight>
              </a:rPr>
              <a:t>Weights</a:t>
            </a:r>
            <a:r>
              <a:rPr lang="en" sz="1600">
                <a:solidFill>
                  <a:srgbClr val="000000"/>
                </a:solidFill>
                <a:highlight>
                  <a:srgbClr val="FFFFFF"/>
                </a:highlight>
              </a:rPr>
              <a:t> - decides how much influence the input will have on the output.</a:t>
            </a:r>
            <a:endParaRPr sz="1600">
              <a:solidFill>
                <a:srgbClr val="000000"/>
              </a:solidFill>
              <a:highlight>
                <a:srgbClr val="FFFFFF"/>
              </a:highlight>
            </a:endParaRPr>
          </a:p>
          <a:p>
            <a:pPr indent="0" lvl="0" marL="0" rtl="0" algn="just">
              <a:spcBef>
                <a:spcPts val="1200"/>
              </a:spcBef>
              <a:spcAft>
                <a:spcPts val="0"/>
              </a:spcAft>
              <a:buNone/>
            </a:pPr>
            <a:r>
              <a:rPr b="1" lang="en" sz="1600">
                <a:solidFill>
                  <a:schemeClr val="dk1"/>
                </a:solidFill>
                <a:highlight>
                  <a:srgbClr val="FFFFFF"/>
                </a:highlight>
              </a:rPr>
              <a:t>Biases</a:t>
            </a:r>
            <a:r>
              <a:rPr lang="en" sz="1600">
                <a:solidFill>
                  <a:srgbClr val="000000"/>
                </a:solidFill>
                <a:highlight>
                  <a:srgbClr val="FFFFFF"/>
                </a:highlight>
              </a:rPr>
              <a:t> - bias unit guarantees that even when all the inputs are zeros there will still be an activation in the neuron.</a:t>
            </a:r>
            <a:endParaRPr sz="1600">
              <a:solidFill>
                <a:srgbClr val="000000"/>
              </a:solidFill>
              <a:highlight>
                <a:srgbClr val="FFFFFF"/>
              </a:highlight>
            </a:endParaRPr>
          </a:p>
          <a:p>
            <a:pPr indent="0" lvl="0" marL="0" rtl="0" algn="just">
              <a:spcBef>
                <a:spcPts val="1200"/>
              </a:spcBef>
              <a:spcAft>
                <a:spcPts val="1200"/>
              </a:spcAft>
              <a:buNone/>
            </a:pPr>
            <a:r>
              <a:t/>
            </a:r>
            <a:endParaRPr sz="1600">
              <a:solidFill>
                <a:srgbClr val="000000"/>
              </a:solidFill>
              <a:highlight>
                <a:srgbClr val="FFFFFF"/>
              </a:highlight>
            </a:endParaRPr>
          </a:p>
        </p:txBody>
      </p:sp>
      <p:pic>
        <p:nvPicPr>
          <p:cNvPr id="256" name="Google Shape;256;p37"/>
          <p:cNvPicPr preferRelativeResize="0"/>
          <p:nvPr/>
        </p:nvPicPr>
        <p:blipFill>
          <a:blip r:embed="rId3">
            <a:alphaModFix/>
          </a:blip>
          <a:stretch>
            <a:fillRect/>
          </a:stretch>
        </p:blipFill>
        <p:spPr>
          <a:xfrm>
            <a:off x="745350" y="3929263"/>
            <a:ext cx="3742250" cy="820575"/>
          </a:xfrm>
          <a:prstGeom prst="rect">
            <a:avLst/>
          </a:prstGeom>
          <a:noFill/>
          <a:ln>
            <a:noFill/>
          </a:ln>
        </p:spPr>
      </p:pic>
      <p:sp>
        <p:nvSpPr>
          <p:cNvPr id="257" name="Google Shape;257;p3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Weights and Biases</a:t>
            </a:r>
            <a:endParaRPr/>
          </a:p>
        </p:txBody>
      </p:sp>
      <p:pic>
        <p:nvPicPr>
          <p:cNvPr id="258" name="Google Shape;258;p37"/>
          <p:cNvPicPr preferRelativeResize="0"/>
          <p:nvPr/>
        </p:nvPicPr>
        <p:blipFill>
          <a:blip r:embed="rId4">
            <a:alphaModFix/>
          </a:blip>
          <a:stretch>
            <a:fillRect/>
          </a:stretch>
        </p:blipFill>
        <p:spPr>
          <a:xfrm>
            <a:off x="4441675" y="1571125"/>
            <a:ext cx="4514850" cy="3276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8"/>
          <p:cNvSpPr txBox="1"/>
          <p:nvPr>
            <p:ph idx="1" type="body"/>
          </p:nvPr>
        </p:nvSpPr>
        <p:spPr>
          <a:xfrm>
            <a:off x="709725" y="1619550"/>
            <a:ext cx="3766500" cy="2902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600">
                <a:solidFill>
                  <a:schemeClr val="dk1"/>
                </a:solidFill>
                <a:highlight>
                  <a:srgbClr val="FFFFFF"/>
                </a:highlight>
              </a:rPr>
              <a:t>Normalisation</a:t>
            </a:r>
            <a:r>
              <a:rPr lang="en" sz="1600">
                <a:solidFill>
                  <a:schemeClr val="dk1"/>
                </a:solidFill>
                <a:highlight>
                  <a:srgbClr val="FFFFFF"/>
                </a:highlight>
              </a:rPr>
              <a:t> </a:t>
            </a:r>
            <a:r>
              <a:rPr lang="en" sz="1600">
                <a:solidFill>
                  <a:srgbClr val="000000"/>
                </a:solidFill>
                <a:highlight>
                  <a:srgbClr val="FFFFFF"/>
                </a:highlight>
              </a:rPr>
              <a:t>is the process of subtracting the mean and dividing by the standard deviation. </a:t>
            </a:r>
            <a:endParaRPr sz="1600">
              <a:solidFill>
                <a:srgbClr val="000000"/>
              </a:solidFill>
              <a:highlight>
                <a:srgbClr val="FFFFFF"/>
              </a:highlight>
            </a:endParaRPr>
          </a:p>
          <a:p>
            <a:pPr indent="0" lvl="0" marL="0" rtl="0" algn="just">
              <a:lnSpc>
                <a:spcPct val="115000"/>
              </a:lnSpc>
              <a:spcBef>
                <a:spcPts val="1200"/>
              </a:spcBef>
              <a:spcAft>
                <a:spcPts val="1200"/>
              </a:spcAft>
              <a:buNone/>
            </a:pPr>
            <a:r>
              <a:rPr b="1" lang="en" sz="1600">
                <a:solidFill>
                  <a:schemeClr val="dk1"/>
                </a:solidFill>
                <a:highlight>
                  <a:srgbClr val="FFFFFF"/>
                </a:highlight>
              </a:rPr>
              <a:t>Batch Normalisation</a:t>
            </a:r>
            <a:r>
              <a:rPr lang="en" sz="1600">
                <a:solidFill>
                  <a:srgbClr val="292929"/>
                </a:solidFill>
                <a:highlight>
                  <a:srgbClr val="FFFFFF"/>
                </a:highlight>
              </a:rPr>
              <a:t> helps </a:t>
            </a:r>
            <a:r>
              <a:rPr lang="en" sz="1600">
                <a:solidFill>
                  <a:srgbClr val="292929"/>
                </a:solidFill>
                <a:highlight>
                  <a:srgbClr val="FFFFFF"/>
                </a:highlight>
              </a:rPr>
              <a:t>making the </a:t>
            </a:r>
            <a:r>
              <a:rPr lang="en" sz="1600">
                <a:solidFill>
                  <a:srgbClr val="292929"/>
                </a:solidFill>
                <a:highlight>
                  <a:srgbClr val="FFFFFF"/>
                </a:highlight>
              </a:rPr>
              <a:t>network output more stable predictions, speeds up training by an </a:t>
            </a:r>
            <a:r>
              <a:rPr i="1" lang="en" sz="1600">
                <a:solidFill>
                  <a:srgbClr val="292929"/>
                </a:solidFill>
                <a:highlight>
                  <a:srgbClr val="FFFFFF"/>
                </a:highlight>
              </a:rPr>
              <a:t>order of magnitude</a:t>
            </a:r>
            <a:r>
              <a:rPr lang="en" sz="1600">
                <a:solidFill>
                  <a:srgbClr val="292929"/>
                </a:solidFill>
                <a:highlight>
                  <a:srgbClr val="FFFFFF"/>
                </a:highlight>
              </a:rPr>
              <a:t>.</a:t>
            </a:r>
            <a:endParaRPr sz="1600">
              <a:solidFill>
                <a:srgbClr val="000000"/>
              </a:solidFill>
              <a:highlight>
                <a:srgbClr val="FFFFFF"/>
              </a:highlight>
            </a:endParaRPr>
          </a:p>
        </p:txBody>
      </p:sp>
      <p:sp>
        <p:nvSpPr>
          <p:cNvPr id="264" name="Google Shape;264;p3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5" name="Google Shape;265;p38"/>
          <p:cNvPicPr preferRelativeResize="0"/>
          <p:nvPr/>
        </p:nvPicPr>
        <p:blipFill>
          <a:blip r:embed="rId3">
            <a:alphaModFix/>
          </a:blip>
          <a:stretch>
            <a:fillRect/>
          </a:stretch>
        </p:blipFill>
        <p:spPr>
          <a:xfrm>
            <a:off x="4476225" y="1707950"/>
            <a:ext cx="4513000" cy="2733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25000" lnSpcReduction="20000"/>
          </a:bodyPr>
          <a:lstStyle/>
          <a:p>
            <a:pPr indent="0" lvl="0" marL="0" rtl="0" algn="just">
              <a:lnSpc>
                <a:spcPct val="150000"/>
              </a:lnSpc>
              <a:spcBef>
                <a:spcPts val="1900"/>
              </a:spcBef>
              <a:spcAft>
                <a:spcPts val="0"/>
              </a:spcAft>
              <a:buNone/>
            </a:pPr>
            <a:r>
              <a:rPr lang="en" sz="6438">
                <a:solidFill>
                  <a:srgbClr val="000000"/>
                </a:solidFill>
                <a:highlight>
                  <a:srgbClr val="FFFFFF"/>
                </a:highlight>
              </a:rPr>
              <a:t>P</a:t>
            </a:r>
            <a:r>
              <a:rPr lang="en" sz="6438">
                <a:solidFill>
                  <a:srgbClr val="000000"/>
                </a:solidFill>
                <a:highlight>
                  <a:srgbClr val="FFFFFF"/>
                </a:highlight>
              </a:rPr>
              <a:t>ooling is the process of further downsampling and reducing the size of the matrix. A filter is passed over the results of the previous layer and selects one number out of each group of values. This allows the network to train much faster, focusing on the most important information in each feature of the image.</a:t>
            </a:r>
            <a:endParaRPr sz="6438">
              <a:solidFill>
                <a:srgbClr val="000000"/>
              </a:solidFill>
              <a:highlight>
                <a:srgbClr val="FFFFFF"/>
              </a:highlight>
            </a:endParaRPr>
          </a:p>
          <a:p>
            <a:pPr indent="0" lvl="0" marL="457200" rtl="0" algn="l">
              <a:lnSpc>
                <a:spcPct val="150000"/>
              </a:lnSpc>
              <a:spcBef>
                <a:spcPts val="4100"/>
              </a:spcBef>
              <a:spcAft>
                <a:spcPts val="0"/>
              </a:spcAft>
              <a:buNone/>
            </a:pPr>
            <a:r>
              <a:t/>
            </a:r>
            <a:endParaRPr sz="1700">
              <a:solidFill>
                <a:schemeClr val="dk1"/>
              </a:solidFill>
              <a:highlight>
                <a:srgbClr val="FFFFFF"/>
              </a:highlight>
            </a:endParaRPr>
          </a:p>
          <a:p>
            <a:pPr indent="0" lvl="0" marL="0" rtl="0" algn="l">
              <a:spcBef>
                <a:spcPts val="2100"/>
              </a:spcBef>
              <a:spcAft>
                <a:spcPts val="0"/>
              </a:spcAft>
              <a:buClr>
                <a:schemeClr val="dk1"/>
              </a:buClr>
              <a:buSzPct val="91666"/>
              <a:buFont typeface="Arial"/>
              <a:buNone/>
            </a:pPr>
            <a:r>
              <a:t/>
            </a:r>
            <a:endParaRPr sz="1200">
              <a:solidFill>
                <a:schemeClr val="dk1"/>
              </a:solidFill>
            </a:endParaRPr>
          </a:p>
          <a:p>
            <a:pPr indent="0" lvl="0" marL="0" rtl="0" algn="l">
              <a:spcBef>
                <a:spcPts val="1200"/>
              </a:spcBef>
              <a:spcAft>
                <a:spcPts val="1200"/>
              </a:spcAft>
              <a:buNone/>
            </a:pPr>
            <a:r>
              <a:t/>
            </a:r>
            <a:endParaRPr/>
          </a:p>
        </p:txBody>
      </p:sp>
      <p:sp>
        <p:nvSpPr>
          <p:cNvPr id="271" name="Google Shape;271;p3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Pooling Layer</a:t>
            </a:r>
            <a:endParaRPr sz="2500"/>
          </a:p>
        </p:txBody>
      </p:sp>
      <p:sp>
        <p:nvSpPr>
          <p:cNvPr id="272" name="Google Shape;272;p3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ph idx="1" type="body"/>
          </p:nvPr>
        </p:nvSpPr>
        <p:spPr>
          <a:xfrm>
            <a:off x="729450" y="1553400"/>
            <a:ext cx="7688700" cy="2786700"/>
          </a:xfrm>
          <a:prstGeom prst="rect">
            <a:avLst/>
          </a:prstGeom>
        </p:spPr>
        <p:txBody>
          <a:bodyPr anchorCtr="0" anchor="t" bIns="91425" lIns="91425" spcFirstLastPara="1" rIns="91425" wrap="square" tIns="91425">
            <a:normAutofit/>
          </a:bodyPr>
          <a:lstStyle/>
          <a:p>
            <a:pPr indent="0" lvl="0" marL="0" rtl="0" algn="l">
              <a:lnSpc>
                <a:spcPct val="100000"/>
              </a:lnSpc>
              <a:spcBef>
                <a:spcPts val="1000"/>
              </a:spcBef>
              <a:spcAft>
                <a:spcPts val="0"/>
              </a:spcAft>
              <a:buNone/>
            </a:pPr>
            <a:r>
              <a:rPr lang="en" sz="1600">
                <a:solidFill>
                  <a:srgbClr val="292929"/>
                </a:solidFill>
                <a:highlight>
                  <a:srgbClr val="FFFFFF"/>
                </a:highlight>
              </a:rPr>
              <a:t>The three types of pooling operations are:</a:t>
            </a:r>
            <a:endParaRPr sz="1600">
              <a:solidFill>
                <a:srgbClr val="292929"/>
              </a:solidFill>
              <a:highlight>
                <a:srgbClr val="FFFFFF"/>
              </a:highlight>
            </a:endParaRPr>
          </a:p>
          <a:p>
            <a:pPr indent="-330200" lvl="0" marL="749300" rtl="0" algn="l">
              <a:lnSpc>
                <a:spcPct val="100000"/>
              </a:lnSpc>
              <a:spcBef>
                <a:spcPts val="1000"/>
              </a:spcBef>
              <a:spcAft>
                <a:spcPts val="0"/>
              </a:spcAft>
              <a:buClr>
                <a:srgbClr val="666666"/>
              </a:buClr>
              <a:buSzPts val="1600"/>
              <a:buFont typeface="Lato"/>
              <a:buChar char="●"/>
            </a:pPr>
            <a:r>
              <a:rPr b="1" lang="en" sz="1600">
                <a:solidFill>
                  <a:schemeClr val="dk1"/>
                </a:solidFill>
                <a:highlight>
                  <a:srgbClr val="FFFFFF"/>
                </a:highlight>
              </a:rPr>
              <a:t>Max pooling</a:t>
            </a:r>
            <a:r>
              <a:rPr lang="en" sz="1600">
                <a:solidFill>
                  <a:srgbClr val="292929"/>
                </a:solidFill>
                <a:highlight>
                  <a:srgbClr val="FFFFFF"/>
                </a:highlight>
              </a:rPr>
              <a:t>: The maximum pixel value of the batch is selected.</a:t>
            </a:r>
            <a:endParaRPr sz="1600">
              <a:solidFill>
                <a:srgbClr val="292929"/>
              </a:solidFill>
              <a:highlight>
                <a:srgbClr val="FFFFFF"/>
              </a:highlight>
            </a:endParaRPr>
          </a:p>
          <a:p>
            <a:pPr indent="-330200" lvl="0" marL="749300" rtl="0" algn="l">
              <a:lnSpc>
                <a:spcPct val="100000"/>
              </a:lnSpc>
              <a:spcBef>
                <a:spcPts val="1000"/>
              </a:spcBef>
              <a:spcAft>
                <a:spcPts val="0"/>
              </a:spcAft>
              <a:buClr>
                <a:srgbClr val="666666"/>
              </a:buClr>
              <a:buSzPts val="1600"/>
              <a:buFont typeface="Lato"/>
              <a:buChar char="●"/>
            </a:pPr>
            <a:r>
              <a:rPr b="1" lang="en" sz="1600">
                <a:solidFill>
                  <a:schemeClr val="dk1"/>
                </a:solidFill>
                <a:highlight>
                  <a:srgbClr val="FFFFFF"/>
                </a:highlight>
              </a:rPr>
              <a:t>Min pooling</a:t>
            </a:r>
            <a:r>
              <a:rPr lang="en" sz="1600">
                <a:solidFill>
                  <a:srgbClr val="292929"/>
                </a:solidFill>
                <a:highlight>
                  <a:srgbClr val="FFFFFF"/>
                </a:highlight>
              </a:rPr>
              <a:t>: The minimum pixel value of the batch is selected.</a:t>
            </a:r>
            <a:endParaRPr sz="1600">
              <a:solidFill>
                <a:srgbClr val="292929"/>
              </a:solidFill>
              <a:highlight>
                <a:srgbClr val="FFFFFF"/>
              </a:highlight>
            </a:endParaRPr>
          </a:p>
          <a:p>
            <a:pPr indent="-330200" lvl="0" marL="749300" rtl="0" algn="l">
              <a:lnSpc>
                <a:spcPct val="100000"/>
              </a:lnSpc>
              <a:spcBef>
                <a:spcPts val="1000"/>
              </a:spcBef>
              <a:spcAft>
                <a:spcPts val="0"/>
              </a:spcAft>
              <a:buClr>
                <a:srgbClr val="666666"/>
              </a:buClr>
              <a:buSzPts val="1600"/>
              <a:buFont typeface="Lato"/>
              <a:buChar char="●"/>
            </a:pPr>
            <a:r>
              <a:rPr b="1" lang="en" sz="1600">
                <a:solidFill>
                  <a:schemeClr val="dk1"/>
                </a:solidFill>
                <a:highlight>
                  <a:srgbClr val="FFFFFF"/>
                </a:highlight>
              </a:rPr>
              <a:t>Average pooling</a:t>
            </a:r>
            <a:r>
              <a:rPr lang="en" sz="1600">
                <a:solidFill>
                  <a:srgbClr val="292929"/>
                </a:solidFill>
                <a:highlight>
                  <a:srgbClr val="FFFFFF"/>
                </a:highlight>
              </a:rPr>
              <a:t>: The average value of all the pixels in the batch is selected.</a:t>
            </a:r>
            <a:endParaRPr sz="1600">
              <a:solidFill>
                <a:srgbClr val="000000"/>
              </a:solidFill>
            </a:endParaRPr>
          </a:p>
        </p:txBody>
      </p:sp>
      <p:sp>
        <p:nvSpPr>
          <p:cNvPr id="278" name="Google Shape;278;p4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9" name="Google Shape;279;p40"/>
          <p:cNvPicPr preferRelativeResize="0"/>
          <p:nvPr/>
        </p:nvPicPr>
        <p:blipFill>
          <a:blip r:embed="rId3">
            <a:alphaModFix/>
          </a:blip>
          <a:stretch>
            <a:fillRect/>
          </a:stretch>
        </p:blipFill>
        <p:spPr>
          <a:xfrm>
            <a:off x="2258200" y="3100900"/>
            <a:ext cx="4206850" cy="19634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85" name="Google Shape;285;p41"/>
          <p:cNvPicPr preferRelativeResize="0"/>
          <p:nvPr/>
        </p:nvPicPr>
        <p:blipFill>
          <a:blip r:embed="rId3">
            <a:alphaModFix/>
          </a:blip>
          <a:stretch>
            <a:fillRect/>
          </a:stretch>
        </p:blipFill>
        <p:spPr>
          <a:xfrm>
            <a:off x="175425" y="48850"/>
            <a:ext cx="8628627" cy="4445050"/>
          </a:xfrm>
          <a:prstGeom prst="rect">
            <a:avLst/>
          </a:prstGeom>
          <a:noFill/>
          <a:ln>
            <a:noFill/>
          </a:ln>
        </p:spPr>
      </p:pic>
      <p:sp>
        <p:nvSpPr>
          <p:cNvPr id="286" name="Google Shape;286;p41"/>
          <p:cNvSpPr txBox="1"/>
          <p:nvPr/>
        </p:nvSpPr>
        <p:spPr>
          <a:xfrm>
            <a:off x="1948500" y="4403650"/>
            <a:ext cx="524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rgbClr val="FFFFFF"/>
                </a:highlight>
                <a:latin typeface="Lato"/>
                <a:ea typeface="Lato"/>
                <a:cs typeface="Lato"/>
                <a:sym typeface="Lato"/>
              </a:rPr>
              <a:t>Average, Max and Min pooling of size 9x9 applied on an image</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Facial Expressions</a:t>
            </a:r>
            <a:endParaRPr/>
          </a:p>
        </p:txBody>
      </p:sp>
      <p:sp>
        <p:nvSpPr>
          <p:cNvPr id="101" name="Google Shape;101;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Fully Connected Layer</a:t>
            </a:r>
            <a:endParaRPr/>
          </a:p>
        </p:txBody>
      </p:sp>
      <p:sp>
        <p:nvSpPr>
          <p:cNvPr id="292" name="Google Shape;292;p4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lnSpc>
                <a:spcPct val="150000"/>
              </a:lnSpc>
              <a:spcBef>
                <a:spcPts val="1900"/>
              </a:spcBef>
              <a:spcAft>
                <a:spcPts val="2100"/>
              </a:spcAft>
              <a:buNone/>
            </a:pPr>
            <a:r>
              <a:rPr lang="en" sz="1600">
                <a:solidFill>
                  <a:srgbClr val="000000"/>
                </a:solidFill>
                <a:highlight>
                  <a:srgbClr val="FFFFFF"/>
                </a:highlight>
              </a:rPr>
              <a:t>Its input is a one-dimensional vector representing the output of the previous layers. Its output is a list of probabilities for different possible labels attached to the image (e.g. dog, cat, bird). The label that receives the highest probability is the classification decision.</a:t>
            </a:r>
            <a:endParaRPr sz="1200">
              <a:solidFill>
                <a:srgbClr val="000000"/>
              </a:solidFill>
            </a:endParaRPr>
          </a:p>
        </p:txBody>
      </p:sp>
      <p:sp>
        <p:nvSpPr>
          <p:cNvPr id="293" name="Google Shape;293;p4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43"/>
          <p:cNvPicPr preferRelativeResize="0"/>
          <p:nvPr/>
        </p:nvPicPr>
        <p:blipFill>
          <a:blip r:embed="rId3">
            <a:alphaModFix/>
          </a:blip>
          <a:stretch>
            <a:fillRect/>
          </a:stretch>
        </p:blipFill>
        <p:spPr>
          <a:xfrm>
            <a:off x="126675" y="383575"/>
            <a:ext cx="8838775" cy="3879375"/>
          </a:xfrm>
          <a:prstGeom prst="rect">
            <a:avLst/>
          </a:prstGeom>
          <a:noFill/>
          <a:ln>
            <a:noFill/>
          </a:ln>
        </p:spPr>
      </p:pic>
      <p:sp>
        <p:nvSpPr>
          <p:cNvPr id="299" name="Google Shape;299;p4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
        <p:nvSpPr>
          <p:cNvPr id="300" name="Google Shape;300;p43"/>
          <p:cNvSpPr txBox="1"/>
          <p:nvPr/>
        </p:nvSpPr>
        <p:spPr>
          <a:xfrm>
            <a:off x="2514350" y="4447500"/>
            <a:ext cx="502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Diagrammatic Representation of Fully Connected Layer</a:t>
            </a:r>
            <a:endParaRPr>
              <a:latin typeface="Lato"/>
              <a:ea typeface="Lato"/>
              <a:cs typeface="Lato"/>
              <a:sym typeface="La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Classification</a:t>
            </a:r>
            <a:endParaRPr/>
          </a:p>
        </p:txBody>
      </p:sp>
      <p:sp>
        <p:nvSpPr>
          <p:cNvPr id="306" name="Google Shape;306;p4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600">
                <a:solidFill>
                  <a:srgbClr val="000000"/>
                </a:solidFill>
                <a:highlight>
                  <a:srgbClr val="FFFFFF"/>
                </a:highlight>
              </a:rPr>
              <a:t>After feature extraction we need to classify the data into various classes, this can be done using a fully connected neural network. </a:t>
            </a:r>
            <a:endParaRPr sz="1600">
              <a:solidFill>
                <a:srgbClr val="000000"/>
              </a:solidFill>
              <a:highlight>
                <a:srgbClr val="FFFFFF"/>
              </a:highlight>
            </a:endParaRPr>
          </a:p>
          <a:p>
            <a:pPr indent="0" lvl="0" marL="0" rtl="0" algn="just">
              <a:spcBef>
                <a:spcPts val="1200"/>
              </a:spcBef>
              <a:spcAft>
                <a:spcPts val="1200"/>
              </a:spcAft>
              <a:buNone/>
            </a:pPr>
            <a:r>
              <a:rPr lang="en" sz="1600">
                <a:solidFill>
                  <a:srgbClr val="000000"/>
                </a:solidFill>
                <a:highlight>
                  <a:srgbClr val="FFFFFF"/>
                </a:highlight>
              </a:rPr>
              <a:t>But we generally end up adding FC layers to make the model end-to-end trainable. The fully connected layers learn a function between the high-level features given as an output from the convolutional layers.</a:t>
            </a:r>
            <a:endParaRPr sz="1600">
              <a:solidFill>
                <a:srgbClr val="000000"/>
              </a:solidFill>
              <a:highlight>
                <a:srgbClr val="FFFFFF"/>
              </a:highlight>
            </a:endParaRPr>
          </a:p>
        </p:txBody>
      </p:sp>
      <p:sp>
        <p:nvSpPr>
          <p:cNvPr id="307" name="Google Shape;307;p4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a:t>
            </a:r>
            <a:endParaRPr/>
          </a:p>
        </p:txBody>
      </p:sp>
      <p:sp>
        <p:nvSpPr>
          <p:cNvPr id="313" name="Google Shape;313;p45"/>
          <p:cNvSpPr txBox="1"/>
          <p:nvPr>
            <p:ph idx="1" type="body"/>
          </p:nvPr>
        </p:nvSpPr>
        <p:spPr>
          <a:xfrm>
            <a:off x="729450" y="2078875"/>
            <a:ext cx="7688700" cy="2670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600">
                <a:solidFill>
                  <a:srgbClr val="000000"/>
                </a:solidFill>
                <a:highlight>
                  <a:srgbClr val="FFFFFF"/>
                </a:highlight>
              </a:rPr>
              <a:t>In order to reach the optimal weights and biases that will give us the desired output, we will have to train our neural network.</a:t>
            </a:r>
            <a:endParaRPr sz="1600">
              <a:solidFill>
                <a:srgbClr val="000000"/>
              </a:solidFill>
              <a:highlight>
                <a:srgbClr val="FFFFFF"/>
              </a:highlight>
            </a:endParaRPr>
          </a:p>
          <a:p>
            <a:pPr indent="0" lvl="0" marL="0" rtl="0" algn="just">
              <a:spcBef>
                <a:spcPts val="1200"/>
              </a:spcBef>
              <a:spcAft>
                <a:spcPts val="0"/>
              </a:spcAft>
              <a:buNone/>
            </a:pPr>
            <a:r>
              <a:rPr lang="en" sz="1600">
                <a:solidFill>
                  <a:srgbClr val="000000"/>
                </a:solidFill>
                <a:highlight>
                  <a:srgbClr val="FFFFFF"/>
                </a:highlight>
              </a:rPr>
              <a:t>Neural network will have to undergo many </a:t>
            </a:r>
            <a:r>
              <a:rPr lang="en" sz="1600">
                <a:solidFill>
                  <a:srgbClr val="000000"/>
                </a:solidFill>
                <a:highlight>
                  <a:srgbClr val="FFFFFF"/>
                </a:highlight>
                <a:uFill>
                  <a:noFill/>
                </a:uFill>
                <a:hlinkClick r:id="rId3">
                  <a:extLst>
                    <a:ext uri="{A12FA001-AC4F-418D-AE19-62706E023703}">
                      <ahyp:hlinkClr val="tx"/>
                    </a:ext>
                  </a:extLst>
                </a:hlinkClick>
              </a:rPr>
              <a:t>epoch</a:t>
            </a:r>
            <a:r>
              <a:rPr lang="en" sz="1600">
                <a:solidFill>
                  <a:srgbClr val="000000"/>
                </a:solidFill>
                <a:highlight>
                  <a:srgbClr val="FFFFFF"/>
                </a:highlight>
              </a:rPr>
              <a:t>s or iterations to give us an accurate prediction. We specify a learning rate for the model. The learning rate is the multiplier to update the parameters. It determines how rapidly they can change.</a:t>
            </a:r>
            <a:endParaRPr sz="1600">
              <a:solidFill>
                <a:srgbClr val="000000"/>
              </a:solidFill>
              <a:highlight>
                <a:srgbClr val="FFFFFF"/>
              </a:highlight>
            </a:endParaRPr>
          </a:p>
          <a:p>
            <a:pPr indent="0" lvl="0" marL="0" rtl="0" algn="l">
              <a:spcBef>
                <a:spcPts val="1200"/>
              </a:spcBef>
              <a:spcAft>
                <a:spcPts val="0"/>
              </a:spcAft>
              <a:buNone/>
            </a:pPr>
            <a:r>
              <a:t/>
            </a:r>
            <a:endParaRPr sz="1600">
              <a:solidFill>
                <a:srgbClr val="000000"/>
              </a:solidFill>
              <a:highlight>
                <a:srgbClr val="FFFFFF"/>
              </a:highlight>
            </a:endParaRPr>
          </a:p>
          <a:p>
            <a:pPr indent="0" lvl="0" marL="0" rtl="0" algn="l">
              <a:spcBef>
                <a:spcPts val="1200"/>
              </a:spcBef>
              <a:spcAft>
                <a:spcPts val="1200"/>
              </a:spcAft>
              <a:buNone/>
            </a:pPr>
            <a:r>
              <a:t/>
            </a:r>
            <a:endParaRPr sz="1600">
              <a:solidFill>
                <a:srgbClr val="000000"/>
              </a:solidFill>
              <a:highlight>
                <a:srgbClr val="FFFFFF"/>
              </a:highlight>
            </a:endParaRPr>
          </a:p>
        </p:txBody>
      </p:sp>
      <p:sp>
        <p:nvSpPr>
          <p:cNvPr id="314" name="Google Shape;314;p4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6"/>
          <p:cNvSpPr txBox="1"/>
          <p:nvPr>
            <p:ph idx="4294967295" type="body"/>
          </p:nvPr>
        </p:nvSpPr>
        <p:spPr>
          <a:xfrm>
            <a:off x="729300" y="2836400"/>
            <a:ext cx="7688700" cy="1768200"/>
          </a:xfrm>
          <a:prstGeom prst="rect">
            <a:avLst/>
          </a:prstGeom>
        </p:spPr>
        <p:txBody>
          <a:bodyPr anchorCtr="0" anchor="t" bIns="91425" lIns="91425" spcFirstLastPara="1" rIns="91425" wrap="square" tIns="91425">
            <a:normAutofit/>
          </a:bodyPr>
          <a:lstStyle/>
          <a:p>
            <a:pPr indent="-330200" lvl="0" marL="457200" rtl="0" algn="l">
              <a:lnSpc>
                <a:spcPct val="115000"/>
              </a:lnSpc>
              <a:spcBef>
                <a:spcPts val="100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 means that this is a definition, not an equation or proven statement.</a:t>
            </a:r>
            <a:endParaRPr sz="1600">
              <a:solidFill>
                <a:srgbClr val="292929"/>
              </a:solidFill>
              <a:highlight>
                <a:srgbClr val="FFFFFF"/>
              </a:highlight>
              <a:latin typeface="Georgia"/>
              <a:ea typeface="Georgia"/>
              <a:cs typeface="Georgia"/>
              <a:sym typeface="Georgia"/>
            </a:endParaRPr>
          </a:p>
          <a:p>
            <a:pPr indent="-330200" lvl="0" marL="457200" rtl="0" algn="l">
              <a:lnSpc>
                <a:spcPct val="115000"/>
              </a:lnSpc>
              <a:spcBef>
                <a:spcPts val="0"/>
              </a:spcBef>
              <a:spcAft>
                <a:spcPts val="0"/>
              </a:spcAft>
              <a:buClr>
                <a:srgbClr val="292929"/>
              </a:buClr>
              <a:buSzPts val="1600"/>
              <a:buFont typeface="Georgia"/>
              <a:buChar char="●"/>
            </a:pPr>
            <a:r>
              <a:rPr i="1" lang="en" sz="1600">
                <a:solidFill>
                  <a:srgbClr val="292929"/>
                </a:solidFill>
                <a:highlight>
                  <a:srgbClr val="FFFFFF"/>
                </a:highlight>
                <a:latin typeface="Georgia"/>
                <a:ea typeface="Georgia"/>
                <a:cs typeface="Georgia"/>
                <a:sym typeface="Georgia"/>
              </a:rPr>
              <a:t>a </a:t>
            </a:r>
            <a:r>
              <a:rPr lang="en" sz="1600">
                <a:solidFill>
                  <a:srgbClr val="292929"/>
                </a:solidFill>
                <a:highlight>
                  <a:srgbClr val="FFFFFF"/>
                </a:highlight>
                <a:latin typeface="Georgia"/>
                <a:ea typeface="Georgia"/>
                <a:cs typeface="Georgia"/>
                <a:sym typeface="Georgia"/>
              </a:rPr>
              <a:t>is the learning rate called </a:t>
            </a:r>
            <a:r>
              <a:rPr i="1" lang="en" sz="1600">
                <a:solidFill>
                  <a:srgbClr val="292929"/>
                </a:solidFill>
                <a:highlight>
                  <a:srgbClr val="FFFFFF"/>
                </a:highlight>
                <a:latin typeface="Georgia"/>
                <a:ea typeface="Georgia"/>
                <a:cs typeface="Georgia"/>
                <a:sym typeface="Georgia"/>
              </a:rPr>
              <a:t>alpha</a:t>
            </a:r>
            <a:endParaRPr i="1" sz="1600">
              <a:solidFill>
                <a:srgbClr val="292929"/>
              </a:solidFill>
              <a:highlight>
                <a:srgbClr val="FFFFFF"/>
              </a:highlight>
              <a:latin typeface="Georgia"/>
              <a:ea typeface="Georgia"/>
              <a:cs typeface="Georgia"/>
              <a:sym typeface="Georgia"/>
            </a:endParaRPr>
          </a:p>
          <a:p>
            <a:pPr indent="-330200" lvl="0" marL="457200" rtl="0" algn="l">
              <a:lnSpc>
                <a:spcPct val="115000"/>
              </a:lnSpc>
              <a:spcBef>
                <a:spcPts val="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dL(w) is the derivative of the total loss with respect to our weight w</a:t>
            </a:r>
            <a:endParaRPr sz="1600">
              <a:solidFill>
                <a:srgbClr val="292929"/>
              </a:solidFill>
              <a:highlight>
                <a:srgbClr val="FFFFFF"/>
              </a:highlight>
              <a:latin typeface="Georgia"/>
              <a:ea typeface="Georgia"/>
              <a:cs typeface="Georgia"/>
              <a:sym typeface="Georgia"/>
            </a:endParaRPr>
          </a:p>
          <a:p>
            <a:pPr indent="-330200" lvl="0" marL="457200" rtl="0" algn="l">
              <a:lnSpc>
                <a:spcPct val="115000"/>
              </a:lnSpc>
              <a:spcBef>
                <a:spcPts val="0"/>
              </a:spcBef>
              <a:spcAft>
                <a:spcPts val="0"/>
              </a:spcAft>
              <a:buClr>
                <a:srgbClr val="292929"/>
              </a:buClr>
              <a:buSzPts val="1600"/>
              <a:buFont typeface="Georgia"/>
              <a:buChar char="●"/>
            </a:pPr>
            <a:r>
              <a:rPr lang="en" sz="1600">
                <a:solidFill>
                  <a:srgbClr val="292929"/>
                </a:solidFill>
                <a:highlight>
                  <a:srgbClr val="FFFFFF"/>
                </a:highlight>
                <a:latin typeface="Georgia"/>
                <a:ea typeface="Georgia"/>
                <a:cs typeface="Georgia"/>
                <a:sym typeface="Georgia"/>
              </a:rPr>
              <a:t>da is the derivative of </a:t>
            </a:r>
            <a:r>
              <a:rPr i="1" lang="en" sz="1600">
                <a:solidFill>
                  <a:srgbClr val="292929"/>
                </a:solidFill>
                <a:highlight>
                  <a:srgbClr val="FFFFFF"/>
                </a:highlight>
                <a:latin typeface="Georgia"/>
                <a:ea typeface="Georgia"/>
                <a:cs typeface="Georgia"/>
                <a:sym typeface="Georgia"/>
              </a:rPr>
              <a:t>alpha</a:t>
            </a:r>
            <a:endParaRPr/>
          </a:p>
        </p:txBody>
      </p:sp>
      <p:sp>
        <p:nvSpPr>
          <p:cNvPr id="320" name="Google Shape;320;p4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21" name="Google Shape;321;p46"/>
          <p:cNvPicPr preferRelativeResize="0"/>
          <p:nvPr/>
        </p:nvPicPr>
        <p:blipFill>
          <a:blip r:embed="rId3">
            <a:alphaModFix/>
          </a:blip>
          <a:stretch>
            <a:fillRect/>
          </a:stretch>
        </p:blipFill>
        <p:spPr>
          <a:xfrm>
            <a:off x="1902425" y="1926025"/>
            <a:ext cx="1724025" cy="838200"/>
          </a:xfrm>
          <a:prstGeom prst="rect">
            <a:avLst/>
          </a:prstGeom>
          <a:noFill/>
          <a:ln>
            <a:noFill/>
          </a:ln>
        </p:spPr>
      </p:pic>
      <p:sp>
        <p:nvSpPr>
          <p:cNvPr id="322" name="Google Shape;322;p46"/>
          <p:cNvSpPr txBox="1"/>
          <p:nvPr/>
        </p:nvSpPr>
        <p:spPr>
          <a:xfrm>
            <a:off x="966575" y="1453650"/>
            <a:ext cx="5109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Lato"/>
                <a:ea typeface="Lato"/>
                <a:cs typeface="Lato"/>
                <a:sym typeface="Lato"/>
              </a:rPr>
              <a:t>Learning Rate</a:t>
            </a:r>
            <a:endParaRPr b="1" sz="1600">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Phases in CNN</a:t>
            </a:r>
            <a:endParaRPr/>
          </a:p>
        </p:txBody>
      </p:sp>
      <p:sp>
        <p:nvSpPr>
          <p:cNvPr id="328" name="Google Shape;328;p4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1600">
                <a:solidFill>
                  <a:schemeClr val="dk1"/>
                </a:solidFill>
              </a:rPr>
              <a:t>Training Phase</a:t>
            </a:r>
            <a:r>
              <a:rPr lang="en" sz="1600">
                <a:solidFill>
                  <a:schemeClr val="dk1"/>
                </a:solidFill>
              </a:rPr>
              <a:t> </a:t>
            </a:r>
            <a:r>
              <a:rPr lang="en" sz="1600">
                <a:solidFill>
                  <a:srgbClr val="000000"/>
                </a:solidFill>
              </a:rPr>
              <a:t>- The machine learns all the features from the input dataset using certain algorithms and stores it in a database as a model.</a:t>
            </a:r>
            <a:endParaRPr sz="1600">
              <a:solidFill>
                <a:srgbClr val="000000"/>
              </a:solidFill>
            </a:endParaRPr>
          </a:p>
          <a:p>
            <a:pPr indent="0" lvl="0" marL="0" rtl="0" algn="just">
              <a:spcBef>
                <a:spcPts val="1200"/>
              </a:spcBef>
              <a:spcAft>
                <a:spcPts val="1200"/>
              </a:spcAft>
              <a:buNone/>
            </a:pPr>
            <a:r>
              <a:rPr b="1" lang="en" sz="1600">
                <a:solidFill>
                  <a:schemeClr val="dk1"/>
                </a:solidFill>
              </a:rPr>
              <a:t>Test Phase</a:t>
            </a:r>
            <a:r>
              <a:rPr lang="en" sz="1600">
                <a:solidFill>
                  <a:srgbClr val="000000"/>
                </a:solidFill>
              </a:rPr>
              <a:t> - This learned information/model of the machine is then again tested for further validations.</a:t>
            </a:r>
            <a:endParaRPr sz="1600">
              <a:solidFill>
                <a:srgbClr val="000000"/>
              </a:solidFill>
            </a:endParaRPr>
          </a:p>
        </p:txBody>
      </p:sp>
      <p:sp>
        <p:nvSpPr>
          <p:cNvPr id="329" name="Google Shape;329;p4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id="334" name="Google Shape;334;p48"/>
          <p:cNvPicPr preferRelativeResize="0"/>
          <p:nvPr/>
        </p:nvPicPr>
        <p:blipFill>
          <a:blip r:embed="rId3">
            <a:alphaModFix/>
          </a:blip>
          <a:stretch>
            <a:fillRect/>
          </a:stretch>
        </p:blipFill>
        <p:spPr>
          <a:xfrm>
            <a:off x="957475" y="379588"/>
            <a:ext cx="6981400" cy="4384325"/>
          </a:xfrm>
          <a:prstGeom prst="rect">
            <a:avLst/>
          </a:prstGeom>
          <a:noFill/>
          <a:ln>
            <a:noFill/>
          </a:ln>
        </p:spPr>
      </p:pic>
      <p:sp>
        <p:nvSpPr>
          <p:cNvPr id="335" name="Google Shape;335;p4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
        <p:nvSpPr>
          <p:cNvPr id="341" name="Google Shape;341;p4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a:t>
            </a:r>
            <a:endParaRPr/>
          </a:p>
        </p:txBody>
      </p:sp>
      <p:sp>
        <p:nvSpPr>
          <p:cNvPr id="342" name="Google Shape;342;p49"/>
          <p:cNvSpPr txBox="1"/>
          <p:nvPr>
            <p:ph idx="1" type="body"/>
          </p:nvPr>
        </p:nvSpPr>
        <p:spPr>
          <a:xfrm>
            <a:off x="729450" y="2078875"/>
            <a:ext cx="7688700" cy="2670900"/>
          </a:xfrm>
          <a:prstGeom prst="rect">
            <a:avLst/>
          </a:prstGeom>
        </p:spPr>
        <p:txBody>
          <a:bodyPr anchorCtr="0" anchor="t" bIns="91425" lIns="91425" spcFirstLastPara="1" rIns="91425" wrap="square" tIns="91425">
            <a:normAutofit/>
          </a:bodyPr>
          <a:lstStyle/>
          <a:p>
            <a:pPr indent="-311150" lvl="0" marL="457200" rtl="0" algn="just">
              <a:lnSpc>
                <a:spcPct val="115000"/>
              </a:lnSpc>
              <a:spcBef>
                <a:spcPts val="1200"/>
              </a:spcBef>
              <a:spcAft>
                <a:spcPts val="0"/>
              </a:spcAft>
              <a:buSzPts val="1300"/>
              <a:buChar char="●"/>
            </a:pPr>
            <a:r>
              <a:rPr b="1" lang="en" sz="1600">
                <a:solidFill>
                  <a:schemeClr val="dk1"/>
                </a:solidFill>
              </a:rPr>
              <a:t>Importing datasets and libraries</a:t>
            </a:r>
            <a:r>
              <a:rPr lang="en" sz="1600">
                <a:solidFill>
                  <a:srgbClr val="000000"/>
                </a:solidFill>
              </a:rPr>
              <a:t> - </a:t>
            </a:r>
            <a:r>
              <a:rPr lang="en" sz="1500">
                <a:solidFill>
                  <a:srgbClr val="000000"/>
                </a:solidFill>
                <a:highlight>
                  <a:srgbClr val="FFFFFF"/>
                </a:highlight>
              </a:rPr>
              <a:t>Tensorflow, Tflearn, Numpy, Keras, opencv 3,scipy, os, sys, itertools, cv2, pandas, skimage, Anaconda Environment.</a:t>
            </a:r>
            <a:endParaRPr sz="1500">
              <a:solidFill>
                <a:srgbClr val="000000"/>
              </a:solidFill>
            </a:endParaRPr>
          </a:p>
          <a:p>
            <a:pPr indent="0" lvl="0" marL="457200" rtl="0" algn="just">
              <a:lnSpc>
                <a:spcPct val="115000"/>
              </a:lnSpc>
              <a:spcBef>
                <a:spcPts val="1200"/>
              </a:spcBef>
              <a:spcAft>
                <a:spcPts val="0"/>
              </a:spcAft>
              <a:buNone/>
            </a:pPr>
            <a:r>
              <a:rPr lang="en" sz="1500">
                <a:solidFill>
                  <a:srgbClr val="000000"/>
                </a:solidFill>
              </a:rPr>
              <a:t>Kaggle Facial Expression Recognition Challenge (FER2013) -  35887 facial images, pre-cropped, 48-by-48-pixel grayscale images of faces each labelled with one of the 7 emotion classes: anger, disgust, fear, happiness, sadness, surprise, and neutral. </a:t>
            </a:r>
            <a:endParaRPr sz="1500">
              <a:solidFill>
                <a:srgbClr val="000000"/>
              </a:solidFill>
            </a:endParaRPr>
          </a:p>
          <a:p>
            <a:pPr indent="-311150" lvl="0" marL="457200" rtl="0" algn="just">
              <a:lnSpc>
                <a:spcPct val="115000"/>
              </a:lnSpc>
              <a:spcBef>
                <a:spcPts val="1200"/>
              </a:spcBef>
              <a:spcAft>
                <a:spcPts val="0"/>
              </a:spcAft>
              <a:buSzPts val="1300"/>
              <a:buChar char="●"/>
            </a:pPr>
            <a:r>
              <a:rPr b="1" lang="en" sz="1600">
                <a:solidFill>
                  <a:schemeClr val="dk1"/>
                </a:solidFill>
              </a:rPr>
              <a:t>Train the data </a:t>
            </a:r>
            <a:r>
              <a:rPr lang="en" sz="1600">
                <a:solidFill>
                  <a:srgbClr val="000000"/>
                </a:solidFill>
              </a:rPr>
              <a:t>- </a:t>
            </a:r>
            <a:r>
              <a:rPr lang="en" sz="1500">
                <a:solidFill>
                  <a:srgbClr val="000000"/>
                </a:solidFill>
              </a:rPr>
              <a:t>We design the CNN through which we will pass our features to train the model and eventually test it using the test features. We trained every modification for 100 epochs of </a:t>
            </a:r>
            <a:r>
              <a:rPr lang="en" sz="1500">
                <a:solidFill>
                  <a:srgbClr val="000000"/>
                </a:solidFill>
                <a:highlight>
                  <a:srgbClr val="FFFFFF"/>
                </a:highlight>
              </a:rPr>
              <a:t>fixed batch size 64.</a:t>
            </a:r>
            <a:endParaRPr sz="1500">
              <a:solidFill>
                <a:srgbClr val="00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48" name="Google Shape;348;p50"/>
          <p:cNvPicPr preferRelativeResize="0"/>
          <p:nvPr/>
        </p:nvPicPr>
        <p:blipFill>
          <a:blip r:embed="rId3">
            <a:alphaModFix/>
          </a:blip>
          <a:stretch>
            <a:fillRect/>
          </a:stretch>
        </p:blipFill>
        <p:spPr>
          <a:xfrm>
            <a:off x="575000" y="259850"/>
            <a:ext cx="8231501" cy="462378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54" name="Google Shape;354;p51"/>
          <p:cNvPicPr preferRelativeResize="0"/>
          <p:nvPr/>
        </p:nvPicPr>
        <p:blipFill>
          <a:blip r:embed="rId3">
            <a:alphaModFix/>
          </a:blip>
          <a:stretch>
            <a:fillRect/>
          </a:stretch>
        </p:blipFill>
        <p:spPr>
          <a:xfrm>
            <a:off x="525150" y="259850"/>
            <a:ext cx="8231501" cy="46237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Facial Expressions and why are they important?</a:t>
            </a:r>
            <a:endParaRPr/>
          </a:p>
        </p:txBody>
      </p:sp>
      <p:sp>
        <p:nvSpPr>
          <p:cNvPr id="107" name="Google Shape;107;p16"/>
          <p:cNvSpPr txBox="1"/>
          <p:nvPr>
            <p:ph idx="1" type="body"/>
          </p:nvPr>
        </p:nvSpPr>
        <p:spPr>
          <a:xfrm>
            <a:off x="729450" y="2078875"/>
            <a:ext cx="7688700" cy="26709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666666"/>
              </a:buClr>
              <a:buSzPts val="1600"/>
              <a:buChar char="●"/>
            </a:pPr>
            <a:r>
              <a:rPr lang="en" sz="1600">
                <a:solidFill>
                  <a:srgbClr val="000000"/>
                </a:solidFill>
                <a:highlight>
                  <a:srgbClr val="FFFFFF"/>
                </a:highlight>
              </a:rPr>
              <a:t>Most non-verbal, universal form of body language.</a:t>
            </a:r>
            <a:endParaRPr sz="1600">
              <a:solidFill>
                <a:srgbClr val="000000"/>
              </a:solidFill>
              <a:highlight>
                <a:srgbClr val="FFFFFF"/>
              </a:highlight>
            </a:endParaRPr>
          </a:p>
          <a:p>
            <a:pPr indent="-330200" lvl="0" marL="457200" rtl="0" algn="l">
              <a:lnSpc>
                <a:spcPct val="115000"/>
              </a:lnSpc>
              <a:spcBef>
                <a:spcPts val="0"/>
              </a:spcBef>
              <a:spcAft>
                <a:spcPts val="0"/>
              </a:spcAft>
              <a:buClr>
                <a:srgbClr val="666666"/>
              </a:buClr>
              <a:buSzPts val="1600"/>
              <a:buChar char="●"/>
            </a:pPr>
            <a:r>
              <a:rPr lang="en" sz="1600">
                <a:solidFill>
                  <a:srgbClr val="000000"/>
                </a:solidFill>
                <a:highlight>
                  <a:srgbClr val="FFFFFF"/>
                </a:highlight>
              </a:rPr>
              <a:t>Play a </a:t>
            </a:r>
            <a:r>
              <a:rPr lang="en" sz="1600">
                <a:solidFill>
                  <a:srgbClr val="000000"/>
                </a:solidFill>
              </a:rPr>
              <a:t>communicative role in interpersonal relations.</a:t>
            </a:r>
            <a:endParaRPr sz="1600">
              <a:solidFill>
                <a:srgbClr val="000000"/>
              </a:solidFill>
            </a:endParaRPr>
          </a:p>
          <a:p>
            <a:pPr indent="-330200" lvl="0" marL="457200" rtl="0" algn="l">
              <a:lnSpc>
                <a:spcPct val="115000"/>
              </a:lnSpc>
              <a:spcBef>
                <a:spcPts val="0"/>
              </a:spcBef>
              <a:spcAft>
                <a:spcPts val="0"/>
              </a:spcAft>
              <a:buClr>
                <a:srgbClr val="666666"/>
              </a:buClr>
              <a:buSzPts val="1600"/>
              <a:buChar char="●"/>
            </a:pPr>
            <a:r>
              <a:rPr lang="en" sz="1600">
                <a:solidFill>
                  <a:srgbClr val="000000"/>
                </a:solidFill>
              </a:rPr>
              <a:t>Effective during public speaking and oration.</a:t>
            </a:r>
            <a:endParaRPr sz="1600">
              <a:solidFill>
                <a:srgbClr val="000000"/>
              </a:solidFill>
            </a:endParaRPr>
          </a:p>
          <a:p>
            <a:pPr indent="-330200" lvl="0" marL="457200" rtl="0" algn="l">
              <a:lnSpc>
                <a:spcPct val="115000"/>
              </a:lnSpc>
              <a:spcBef>
                <a:spcPts val="0"/>
              </a:spcBef>
              <a:spcAft>
                <a:spcPts val="0"/>
              </a:spcAft>
              <a:buClr>
                <a:srgbClr val="666666"/>
              </a:buClr>
              <a:buSzPts val="1600"/>
              <a:buChar char="●"/>
            </a:pPr>
            <a:r>
              <a:rPr lang="en" sz="1600">
                <a:solidFill>
                  <a:srgbClr val="000000"/>
                </a:solidFill>
              </a:rPr>
              <a:t>Effective tool </a:t>
            </a:r>
            <a:r>
              <a:rPr lang="en" sz="1600">
                <a:solidFill>
                  <a:srgbClr val="000000"/>
                </a:solidFill>
              </a:rPr>
              <a:t>when speech  is muted. </a:t>
            </a:r>
            <a:endParaRPr sz="1600">
              <a:solidFill>
                <a:srgbClr val="000000"/>
              </a:solidFill>
            </a:endParaRPr>
          </a:p>
          <a:p>
            <a:pPr indent="-330200" lvl="0" marL="457200" rtl="0" algn="l">
              <a:lnSpc>
                <a:spcPct val="115000"/>
              </a:lnSpc>
              <a:spcBef>
                <a:spcPts val="0"/>
              </a:spcBef>
              <a:spcAft>
                <a:spcPts val="0"/>
              </a:spcAft>
              <a:buClr>
                <a:srgbClr val="666666"/>
              </a:buClr>
              <a:buSzPts val="1600"/>
              <a:buChar char="●"/>
            </a:pPr>
            <a:r>
              <a:rPr lang="en" sz="1600">
                <a:solidFill>
                  <a:srgbClr val="000000"/>
                </a:solidFill>
              </a:rPr>
              <a:t>Communicative signal for the disabled.</a:t>
            </a:r>
            <a:endParaRPr sz="1600">
              <a:solidFill>
                <a:srgbClr val="000000"/>
              </a:solidFill>
            </a:endParaRPr>
          </a:p>
        </p:txBody>
      </p:sp>
      <p:sp>
        <p:nvSpPr>
          <p:cNvPr id="108" name="Google Shape;108;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60" name="Google Shape;360;p52"/>
          <p:cNvPicPr preferRelativeResize="0"/>
          <p:nvPr/>
        </p:nvPicPr>
        <p:blipFill>
          <a:blip r:embed="rId3">
            <a:alphaModFix/>
          </a:blip>
          <a:stretch>
            <a:fillRect/>
          </a:stretch>
        </p:blipFill>
        <p:spPr>
          <a:xfrm>
            <a:off x="525350" y="325050"/>
            <a:ext cx="8231501" cy="462378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66" name="Google Shape;366;p53"/>
          <p:cNvPicPr preferRelativeResize="0"/>
          <p:nvPr/>
        </p:nvPicPr>
        <p:blipFill>
          <a:blip r:embed="rId3">
            <a:alphaModFix/>
          </a:blip>
          <a:stretch>
            <a:fillRect/>
          </a:stretch>
        </p:blipFill>
        <p:spPr>
          <a:xfrm>
            <a:off x="520700" y="259850"/>
            <a:ext cx="8231501" cy="4623788"/>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2" name="Google Shape;372;p54"/>
          <p:cNvSpPr txBox="1"/>
          <p:nvPr>
            <p:ph idx="4294967295" type="body"/>
          </p:nvPr>
        </p:nvSpPr>
        <p:spPr>
          <a:xfrm>
            <a:off x="729450" y="1853850"/>
            <a:ext cx="7688700" cy="2486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sz="1400">
                <a:solidFill>
                  <a:srgbClr val="000000"/>
                </a:solidFill>
              </a:rPr>
              <a:t>We have designed the CNN model and started training our data accordingly to the specific parameters and evaluated them. We observed that we have have obtained an accuracy 66.36 %. </a:t>
            </a:r>
            <a:r>
              <a:rPr lang="en" sz="1400">
                <a:solidFill>
                  <a:srgbClr val="000000"/>
                </a:solidFill>
              </a:rPr>
              <a:t>We implemented this model and we rightly classify few images and were few misclassifications while detecting  facial expression of the person in the image scene using CNN learning algorithms</a:t>
            </a:r>
            <a:r>
              <a:rPr lang="en" sz="1400"/>
              <a:t>.</a:t>
            </a:r>
            <a:endParaRPr sz="1400">
              <a:solidFill>
                <a:srgbClr val="000000"/>
              </a:solidFill>
            </a:endParaRPr>
          </a:p>
        </p:txBody>
      </p:sp>
      <p:pic>
        <p:nvPicPr>
          <p:cNvPr id="373" name="Google Shape;373;p54"/>
          <p:cNvPicPr preferRelativeResize="0"/>
          <p:nvPr/>
        </p:nvPicPr>
        <p:blipFill>
          <a:blip r:embed="rId3">
            <a:alphaModFix/>
          </a:blip>
          <a:stretch>
            <a:fillRect/>
          </a:stretch>
        </p:blipFill>
        <p:spPr>
          <a:xfrm>
            <a:off x="729450" y="3058350"/>
            <a:ext cx="7898200" cy="1691500"/>
          </a:xfrm>
          <a:prstGeom prst="rect">
            <a:avLst/>
          </a:prstGeom>
          <a:noFill/>
          <a:ln>
            <a:noFill/>
          </a:ln>
        </p:spPr>
      </p:pic>
      <p:sp>
        <p:nvSpPr>
          <p:cNvPr id="374" name="Google Shape;374;p5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80" name="Google Shape;380;p55"/>
          <p:cNvPicPr preferRelativeResize="0"/>
          <p:nvPr/>
        </p:nvPicPr>
        <p:blipFill>
          <a:blip r:embed="rId3">
            <a:alphaModFix/>
          </a:blip>
          <a:stretch>
            <a:fillRect/>
          </a:stretch>
        </p:blipFill>
        <p:spPr>
          <a:xfrm>
            <a:off x="702650" y="1592775"/>
            <a:ext cx="3697144" cy="29848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86" name="Google Shape;386;p56"/>
          <p:cNvPicPr preferRelativeResize="0"/>
          <p:nvPr/>
        </p:nvPicPr>
        <p:blipFill rotWithShape="1">
          <a:blip r:embed="rId3">
            <a:alphaModFix/>
          </a:blip>
          <a:srcRect b="3858" l="7618" r="8846" t="11895"/>
          <a:stretch/>
        </p:blipFill>
        <p:spPr>
          <a:xfrm>
            <a:off x="723300" y="1536775"/>
            <a:ext cx="3708375" cy="2755474"/>
          </a:xfrm>
          <a:prstGeom prst="rect">
            <a:avLst/>
          </a:prstGeom>
          <a:noFill/>
          <a:ln>
            <a:noFill/>
          </a:ln>
        </p:spPr>
      </p:pic>
      <p:pic>
        <p:nvPicPr>
          <p:cNvPr id="387" name="Google Shape;387;p56"/>
          <p:cNvPicPr preferRelativeResize="0"/>
          <p:nvPr/>
        </p:nvPicPr>
        <p:blipFill rotWithShape="1">
          <a:blip r:embed="rId4">
            <a:alphaModFix/>
          </a:blip>
          <a:srcRect b="0" l="11781" r="9781" t="0"/>
          <a:stretch/>
        </p:blipFill>
        <p:spPr>
          <a:xfrm>
            <a:off x="4783850" y="1536775"/>
            <a:ext cx="3849900" cy="2755475"/>
          </a:xfrm>
          <a:prstGeom prst="rect">
            <a:avLst/>
          </a:prstGeom>
          <a:noFill/>
          <a:ln>
            <a:noFill/>
          </a:ln>
        </p:spPr>
      </p:pic>
      <p:sp>
        <p:nvSpPr>
          <p:cNvPr id="388" name="Google Shape;388;p56"/>
          <p:cNvSpPr txBox="1"/>
          <p:nvPr/>
        </p:nvSpPr>
        <p:spPr>
          <a:xfrm>
            <a:off x="1346163" y="4443150"/>
            <a:ext cx="225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Correctly Classified Image</a:t>
            </a:r>
            <a:endParaRPr>
              <a:latin typeface="Lato"/>
              <a:ea typeface="Lato"/>
              <a:cs typeface="Lato"/>
              <a:sym typeface="Lato"/>
            </a:endParaRPr>
          </a:p>
        </p:txBody>
      </p:sp>
      <p:sp>
        <p:nvSpPr>
          <p:cNvPr id="389" name="Google Shape;389;p56"/>
          <p:cNvSpPr txBox="1"/>
          <p:nvPr/>
        </p:nvSpPr>
        <p:spPr>
          <a:xfrm>
            <a:off x="5836250" y="4443150"/>
            <a:ext cx="174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Misclassified Image</a:t>
            </a:r>
            <a:endParaRPr>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5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395" name="Google Shape;395;p5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solidFill>
                  <a:srgbClr val="000000"/>
                </a:solidFill>
              </a:rPr>
              <a:t>[1] Shan, C., Gong, S., &amp; McOwan, P. W. (2005, September). Robust facial expression recognition using local binary patterns. In Image Processing, 2005. ICIP 2005. IEEE International Conference on (Vol. 2, pp. II-370). IEEE.</a:t>
            </a:r>
            <a:endParaRPr sz="1600">
              <a:solidFill>
                <a:srgbClr val="000000"/>
              </a:solidFill>
            </a:endParaRPr>
          </a:p>
          <a:p>
            <a:pPr indent="0" lvl="0" marL="0" rtl="0" algn="l">
              <a:spcBef>
                <a:spcPts val="1200"/>
              </a:spcBef>
              <a:spcAft>
                <a:spcPts val="0"/>
              </a:spcAft>
              <a:buNone/>
            </a:pPr>
            <a:r>
              <a:rPr lang="en" sz="1600">
                <a:solidFill>
                  <a:srgbClr val="000000"/>
                </a:solidFill>
              </a:rPr>
              <a:t>[2] Chibelushi, C. C., &amp; Bourel, F. (2003). Facial expression recognition: A brief tutorial overview. CVonline: On-Line Compendium of Computer Vision, 9.</a:t>
            </a:r>
            <a:endParaRPr sz="1600">
              <a:solidFill>
                <a:srgbClr val="000000"/>
              </a:solidFill>
            </a:endParaRPr>
          </a:p>
          <a:p>
            <a:pPr indent="0" lvl="0" marL="0" rtl="0" algn="l">
              <a:spcBef>
                <a:spcPts val="1200"/>
              </a:spcBef>
              <a:spcAft>
                <a:spcPts val="0"/>
              </a:spcAft>
              <a:buNone/>
            </a:pPr>
            <a:r>
              <a:rPr lang="en" sz="1600">
                <a:solidFill>
                  <a:srgbClr val="000000"/>
                </a:solidFill>
              </a:rPr>
              <a:t>[3] "Convolutional Neural Networks (LeNet) – DeepLearning 0.1 documentation". DeepLearning 0.1. LISA Lab. Retrieved 31 August 2013.</a:t>
            </a:r>
            <a:endParaRPr sz="1600">
              <a:solidFill>
                <a:srgbClr val="000000"/>
              </a:solidFill>
            </a:endParaRPr>
          </a:p>
          <a:p>
            <a:pPr indent="0" lvl="0" marL="0" rtl="0" algn="just">
              <a:spcBef>
                <a:spcPts val="1200"/>
              </a:spcBef>
              <a:spcAft>
                <a:spcPts val="0"/>
              </a:spcAft>
              <a:buNone/>
            </a:pPr>
            <a:r>
              <a:rPr lang="en" sz="1600">
                <a:solidFill>
                  <a:srgbClr val="000000"/>
                </a:solidFill>
              </a:rPr>
              <a:t> </a:t>
            </a:r>
            <a:endParaRPr sz="1600">
              <a:solidFill>
                <a:srgbClr val="000000"/>
              </a:solidFill>
            </a:endParaRPr>
          </a:p>
          <a:p>
            <a:pPr indent="0" lvl="0" marL="0" rtl="0" algn="just">
              <a:spcBef>
                <a:spcPts val="1200"/>
              </a:spcBef>
              <a:spcAft>
                <a:spcPts val="0"/>
              </a:spcAft>
              <a:buNone/>
            </a:pPr>
            <a:r>
              <a:t/>
            </a:r>
            <a:endParaRPr sz="1600">
              <a:solidFill>
                <a:srgbClr val="000000"/>
              </a:solidFill>
            </a:endParaRPr>
          </a:p>
          <a:p>
            <a:pPr indent="0" lvl="0" marL="0" rtl="0" algn="just">
              <a:spcBef>
                <a:spcPts val="1200"/>
              </a:spcBef>
              <a:spcAft>
                <a:spcPts val="0"/>
              </a:spcAft>
              <a:buNone/>
            </a:pPr>
            <a:r>
              <a:rPr lang="en" sz="1600">
                <a:solidFill>
                  <a:srgbClr val="000000"/>
                </a:solidFill>
              </a:rPr>
              <a:t> </a:t>
            </a:r>
            <a:endParaRPr sz="1600">
              <a:solidFill>
                <a:srgbClr val="000000"/>
              </a:solidFill>
            </a:endParaRPr>
          </a:p>
          <a:p>
            <a:pPr indent="0" lvl="0" marL="0" rtl="0" algn="l">
              <a:spcBef>
                <a:spcPts val="1200"/>
              </a:spcBef>
              <a:spcAft>
                <a:spcPts val="1200"/>
              </a:spcAft>
              <a:buNone/>
            </a:pPr>
            <a:r>
              <a:t/>
            </a:r>
            <a:endParaRPr sz="1600"/>
          </a:p>
        </p:txBody>
      </p:sp>
      <p:sp>
        <p:nvSpPr>
          <p:cNvPr id="396" name="Google Shape;396;p5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58"/>
          <p:cNvSpPr txBox="1"/>
          <p:nvPr>
            <p:ph idx="1" type="body"/>
          </p:nvPr>
        </p:nvSpPr>
        <p:spPr>
          <a:xfrm>
            <a:off x="729450" y="1481550"/>
            <a:ext cx="7688700" cy="2858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solidFill>
                  <a:srgbClr val="000000"/>
                </a:solidFill>
              </a:rPr>
              <a:t>[4] Simonyan, Karen, and Andrew Zisserman. ”Very deep convolutional networks for large-scale image recognition.” arXiv preprint arXiv:1409.1556 (2014).</a:t>
            </a:r>
            <a:endParaRPr sz="1600">
              <a:solidFill>
                <a:srgbClr val="000000"/>
              </a:solidFill>
            </a:endParaRPr>
          </a:p>
          <a:p>
            <a:pPr indent="0" lvl="0" marL="0" rtl="0" algn="l">
              <a:spcBef>
                <a:spcPts val="1200"/>
              </a:spcBef>
              <a:spcAft>
                <a:spcPts val="0"/>
              </a:spcAft>
              <a:buNone/>
            </a:pPr>
            <a:r>
              <a:rPr lang="en" sz="1600">
                <a:solidFill>
                  <a:srgbClr val="000000"/>
                </a:solidFill>
              </a:rPr>
              <a:t>[5][Fer2013] Dataset from Kaggle  [</a:t>
            </a:r>
            <a:r>
              <a:rPr lang="en" sz="1600">
                <a:solidFill>
                  <a:srgbClr val="000000"/>
                </a:solidFill>
                <a:uFill>
                  <a:noFill/>
                </a:uFill>
                <a:hlinkClick r:id="rId3">
                  <a:extLst>
                    <a:ext uri="{A12FA001-AC4F-418D-AE19-62706E023703}">
                      <ahyp:hlinkClr val="tx"/>
                    </a:ext>
                  </a:extLst>
                </a:hlinkClick>
              </a:rPr>
              <a:t>https://www.kaggle.com/c/challenges-in-representation- learning-facial-expression-</a:t>
            </a:r>
            <a:r>
              <a:rPr lang="en" sz="1600">
                <a:solidFill>
                  <a:srgbClr val="000000"/>
                </a:solidFill>
              </a:rPr>
              <a:t> recognition-challenge/data]</a:t>
            </a:r>
            <a:endParaRPr sz="1600">
              <a:solidFill>
                <a:srgbClr val="000000"/>
              </a:solidFill>
            </a:endParaRPr>
          </a:p>
          <a:p>
            <a:pPr indent="0" lvl="0" marL="0" rtl="0" algn="l">
              <a:spcBef>
                <a:spcPts val="1200"/>
              </a:spcBef>
              <a:spcAft>
                <a:spcPts val="800"/>
              </a:spcAft>
              <a:buNone/>
            </a:pPr>
            <a:r>
              <a:rPr lang="en" sz="1600">
                <a:solidFill>
                  <a:srgbClr val="000000"/>
                </a:solidFill>
              </a:rPr>
              <a:t>[6] C. Zor, “Facial expression recognition,” Master’s thesis, University of Surrey, Guildford, 2008.</a:t>
            </a:r>
            <a:endParaRPr sz="1600"/>
          </a:p>
        </p:txBody>
      </p:sp>
      <p:sp>
        <p:nvSpPr>
          <p:cNvPr id="402" name="Google Shape;402;p5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9"/>
          <p:cNvSpPr txBox="1"/>
          <p:nvPr>
            <p:ph idx="1" type="body"/>
          </p:nvPr>
        </p:nvSpPr>
        <p:spPr>
          <a:xfrm>
            <a:off x="729450" y="1551425"/>
            <a:ext cx="7688700" cy="2788500"/>
          </a:xfrm>
          <a:prstGeom prst="rect">
            <a:avLst/>
          </a:prstGeom>
        </p:spPr>
        <p:txBody>
          <a:bodyPr anchorCtr="0" anchor="t" bIns="91425" lIns="91425" spcFirstLastPara="1" rIns="91425" wrap="square" tIns="91425">
            <a:normAutofit fontScale="25000" lnSpcReduction="20000"/>
          </a:bodyPr>
          <a:lstStyle/>
          <a:p>
            <a:pPr indent="0" lvl="0" marL="0" rtl="0" algn="l">
              <a:spcBef>
                <a:spcPts val="1200"/>
              </a:spcBef>
              <a:spcAft>
                <a:spcPts val="0"/>
              </a:spcAft>
              <a:buNone/>
            </a:pPr>
            <a:r>
              <a:rPr lang="en" sz="6400">
                <a:solidFill>
                  <a:srgbClr val="000000"/>
                </a:solidFill>
              </a:rPr>
              <a:t>[7] Suwa, M.; Sugie N. and Fujimora K. A Preliminary Note on Pattern Recognition of Human Emotional Expression, Proc. International Joint Conf, Pattern Recognition, pages 408-410, 1978</a:t>
            </a:r>
            <a:endParaRPr sz="6400">
              <a:solidFill>
                <a:srgbClr val="000000"/>
              </a:solidFill>
            </a:endParaRPr>
          </a:p>
          <a:p>
            <a:pPr indent="0" lvl="0" marL="0" rtl="0" algn="l">
              <a:spcBef>
                <a:spcPts val="1200"/>
              </a:spcBef>
              <a:spcAft>
                <a:spcPts val="0"/>
              </a:spcAft>
              <a:buNone/>
            </a:pPr>
            <a:r>
              <a:rPr lang="en" sz="6400">
                <a:solidFill>
                  <a:srgbClr val="000000"/>
                </a:solidFill>
              </a:rPr>
              <a:t>[8] Recognizing action units for facial expression analysis YI Tian, T Kanade, JF Cohn IEEE Transactions on pattern analysis and machine intelligence 23 (2), 97-115</a:t>
            </a:r>
            <a:endParaRPr sz="6400">
              <a:solidFill>
                <a:srgbClr val="000000"/>
              </a:solidFill>
            </a:endParaRPr>
          </a:p>
          <a:p>
            <a:pPr indent="0" lvl="0" marL="0" rtl="0" algn="l">
              <a:spcBef>
                <a:spcPts val="1200"/>
              </a:spcBef>
              <a:spcAft>
                <a:spcPts val="0"/>
              </a:spcAft>
              <a:buNone/>
            </a:pPr>
            <a:r>
              <a:rPr lang="en" sz="6400">
                <a:solidFill>
                  <a:srgbClr val="000000"/>
                </a:solidFill>
              </a:rPr>
              <a:t>[9] Raghuvanshi, Arushi, and Vivek Choksi. "Facial Expression Recognition with Convolutional Neural Networks." Stanford University, 2016</a:t>
            </a:r>
            <a:endParaRPr sz="6400">
              <a:solidFill>
                <a:srgbClr val="000000"/>
              </a:solidFill>
            </a:endParaRPr>
          </a:p>
          <a:p>
            <a:pPr indent="0" lvl="0" marL="0" rtl="0" algn="l">
              <a:spcBef>
                <a:spcPts val="1200"/>
              </a:spcBef>
              <a:spcAft>
                <a:spcPts val="0"/>
              </a:spcAft>
              <a:buNone/>
            </a:pPr>
            <a:r>
              <a:rPr lang="en" sz="6400">
                <a:solidFill>
                  <a:srgbClr val="000000"/>
                </a:solidFill>
              </a:rPr>
              <a:t>[10] Alizadeh, Shima, and Azar Fazel. "Convolutional Neural Networks for Facial Expression Recognition." Stanford University, 2016</a:t>
            </a:r>
            <a:endParaRPr sz="6400"/>
          </a:p>
          <a:p>
            <a:pPr indent="0" lvl="0" marL="0" rtl="0" algn="l">
              <a:spcBef>
                <a:spcPts val="1200"/>
              </a:spcBef>
              <a:spcAft>
                <a:spcPts val="1200"/>
              </a:spcAft>
              <a:buNone/>
            </a:pPr>
            <a:r>
              <a:t/>
            </a:r>
            <a:endParaRPr/>
          </a:p>
        </p:txBody>
      </p:sp>
      <p:sp>
        <p:nvSpPr>
          <p:cNvPr id="408" name="Google Shape;408;p5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a:t>
            </a:r>
            <a:endParaRPr/>
          </a:p>
        </p:txBody>
      </p:sp>
      <p:sp>
        <p:nvSpPr>
          <p:cNvPr id="414" name="Google Shape;414;p6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latin typeface="Lato"/>
                <a:ea typeface="Lato"/>
                <a:cs typeface="Lato"/>
                <a:sym typeface="Lato"/>
              </a:rPr>
              <a:t>‹#›</a:t>
            </a:fld>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Examples of Facial Expressions</a:t>
            </a:r>
            <a:endParaRPr/>
          </a:p>
        </p:txBody>
      </p:sp>
      <p:sp>
        <p:nvSpPr>
          <p:cNvPr id="114" name="Google Shape;114;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5" name="Google Shape;115;p17"/>
          <p:cNvPicPr preferRelativeResize="0"/>
          <p:nvPr/>
        </p:nvPicPr>
        <p:blipFill>
          <a:blip r:embed="rId3">
            <a:alphaModFix/>
          </a:blip>
          <a:stretch>
            <a:fillRect/>
          </a:stretch>
        </p:blipFill>
        <p:spPr>
          <a:xfrm>
            <a:off x="4696175" y="1898175"/>
            <a:ext cx="4025610" cy="2977408"/>
          </a:xfrm>
          <a:prstGeom prst="rect">
            <a:avLst/>
          </a:prstGeom>
          <a:noFill/>
          <a:ln>
            <a:noFill/>
          </a:ln>
        </p:spPr>
      </p:pic>
      <p:pic>
        <p:nvPicPr>
          <p:cNvPr id="116" name="Google Shape;116;p17"/>
          <p:cNvPicPr preferRelativeResize="0"/>
          <p:nvPr/>
        </p:nvPicPr>
        <p:blipFill>
          <a:blip r:embed="rId4">
            <a:alphaModFix/>
          </a:blip>
          <a:stretch>
            <a:fillRect/>
          </a:stretch>
        </p:blipFill>
        <p:spPr>
          <a:xfrm>
            <a:off x="925200" y="1898175"/>
            <a:ext cx="3477526" cy="2979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730000" y="1318650"/>
            <a:ext cx="1968000" cy="64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a:t>
            </a:r>
            <a:endParaRPr/>
          </a:p>
        </p:txBody>
      </p:sp>
      <p:sp>
        <p:nvSpPr>
          <p:cNvPr id="122" name="Google Shape;122;p18"/>
          <p:cNvSpPr txBox="1"/>
          <p:nvPr>
            <p:ph idx="1" type="body"/>
          </p:nvPr>
        </p:nvSpPr>
        <p:spPr>
          <a:xfrm>
            <a:off x="721225" y="2055100"/>
            <a:ext cx="4066500" cy="2790000"/>
          </a:xfrm>
          <a:prstGeom prst="rect">
            <a:avLst/>
          </a:prstGeom>
        </p:spPr>
        <p:txBody>
          <a:bodyPr anchorCtr="0" anchor="t" bIns="91425" lIns="91425" spcFirstLastPara="1" rIns="91425" wrap="square" tIns="91425">
            <a:normAutofit lnSpcReduction="10000"/>
          </a:bodyPr>
          <a:lstStyle/>
          <a:p>
            <a:pPr indent="0" lvl="0" marL="0" rtl="0" algn="just">
              <a:lnSpc>
                <a:spcPct val="107916"/>
              </a:lnSpc>
              <a:spcBef>
                <a:spcPts val="1200"/>
              </a:spcBef>
              <a:spcAft>
                <a:spcPts val="0"/>
              </a:spcAft>
              <a:buClr>
                <a:schemeClr val="dk1"/>
              </a:buClr>
              <a:buSzPts val="1100"/>
              <a:buFont typeface="Arial"/>
              <a:buNone/>
            </a:pPr>
            <a:r>
              <a:rPr lang="en" sz="1600">
                <a:solidFill>
                  <a:srgbClr val="000000"/>
                </a:solidFill>
              </a:rPr>
              <a:t>The objective is to implement Convolutional Neural Networks for classification of facial expressions.</a:t>
            </a:r>
            <a:endParaRPr sz="1600">
              <a:solidFill>
                <a:srgbClr val="000000"/>
              </a:solidFill>
            </a:endParaRPr>
          </a:p>
          <a:p>
            <a:pPr indent="0" lvl="0" marL="0" rtl="0" algn="just">
              <a:lnSpc>
                <a:spcPct val="107916"/>
              </a:lnSpc>
              <a:spcBef>
                <a:spcPts val="1200"/>
              </a:spcBef>
              <a:spcAft>
                <a:spcPts val="0"/>
              </a:spcAft>
              <a:buClr>
                <a:schemeClr val="dk1"/>
              </a:buClr>
              <a:buSzPts val="1100"/>
              <a:buFont typeface="Arial"/>
              <a:buNone/>
            </a:pPr>
            <a:r>
              <a:rPr lang="en" sz="1600">
                <a:solidFill>
                  <a:srgbClr val="000000"/>
                </a:solidFill>
              </a:rPr>
              <a:t>Facial images dataset is classified into seven facial expression categories namely Happy, Sad, Surprise, Anger, Fear, Disgust, and Neutral. </a:t>
            </a:r>
            <a:endParaRPr sz="1600">
              <a:solidFill>
                <a:srgbClr val="000000"/>
              </a:solidFill>
            </a:endParaRPr>
          </a:p>
          <a:p>
            <a:pPr indent="0" lvl="0" marL="0" rtl="0" algn="just">
              <a:lnSpc>
                <a:spcPct val="107916"/>
              </a:lnSpc>
              <a:spcBef>
                <a:spcPts val="1200"/>
              </a:spcBef>
              <a:spcAft>
                <a:spcPts val="1200"/>
              </a:spcAft>
              <a:buClr>
                <a:schemeClr val="dk1"/>
              </a:buClr>
              <a:buSzPts val="1100"/>
              <a:buFont typeface="Arial"/>
              <a:buNone/>
            </a:pPr>
            <a:r>
              <a:rPr lang="en" sz="1600">
                <a:solidFill>
                  <a:srgbClr val="000000"/>
                </a:solidFill>
              </a:rPr>
              <a:t>Kaggle dataset is used to train and test the classifier.</a:t>
            </a:r>
            <a:endParaRPr/>
          </a:p>
        </p:txBody>
      </p:sp>
      <p:sp>
        <p:nvSpPr>
          <p:cNvPr id="123" name="Google Shape;123;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4" name="Google Shape;124;p18"/>
          <p:cNvPicPr preferRelativeResize="0"/>
          <p:nvPr/>
        </p:nvPicPr>
        <p:blipFill>
          <a:blip r:embed="rId3">
            <a:alphaModFix/>
          </a:blip>
          <a:stretch>
            <a:fillRect/>
          </a:stretch>
        </p:blipFill>
        <p:spPr>
          <a:xfrm>
            <a:off x="5117475" y="1611825"/>
            <a:ext cx="3252550" cy="3138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30" name="Google Shape;130;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do we need to detect facial expressions?</a:t>
            </a:r>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rgbClr val="FFFFFF"/>
                </a:highlight>
              </a:rPr>
              <a:t>Emotional support</a:t>
            </a:r>
            <a:endParaRPr b="1" sz="1600">
              <a:solidFill>
                <a:schemeClr val="dk1"/>
              </a:solidFill>
              <a:highlight>
                <a:srgbClr val="FFFFFF"/>
              </a:highlight>
            </a:endParaRPr>
          </a:p>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rgbClr val="FFFFFF"/>
                </a:highlight>
              </a:rPr>
              <a:t>Mental health treatment</a:t>
            </a:r>
            <a:endParaRPr b="1" sz="1600">
              <a:solidFill>
                <a:schemeClr val="dk1"/>
              </a:solidFill>
              <a:highlight>
                <a:srgbClr val="FFFFFF"/>
              </a:highlight>
            </a:endParaRPr>
          </a:p>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chemeClr val="lt1"/>
                </a:highlight>
              </a:rPr>
              <a:t>AI as medical assistants </a:t>
            </a:r>
            <a:endParaRPr b="1" sz="1600">
              <a:solidFill>
                <a:schemeClr val="dk1"/>
              </a:solidFill>
              <a:highlight>
                <a:schemeClr val="lt1"/>
              </a:highlight>
            </a:endParaRPr>
          </a:p>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chemeClr val="lt1"/>
                </a:highlight>
              </a:rPr>
              <a:t>Law enforcement </a:t>
            </a:r>
            <a:endParaRPr b="1" sz="1600">
              <a:solidFill>
                <a:schemeClr val="dk1"/>
              </a:solidFill>
              <a:highlight>
                <a:schemeClr val="lt1"/>
              </a:highlight>
            </a:endParaRPr>
          </a:p>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chemeClr val="lt1"/>
                </a:highlight>
              </a:rPr>
              <a:t>Advertising research </a:t>
            </a:r>
            <a:endParaRPr b="1" sz="1600">
              <a:solidFill>
                <a:schemeClr val="dk1"/>
              </a:solidFill>
              <a:highlight>
                <a:schemeClr val="lt1"/>
              </a:highlight>
            </a:endParaRPr>
          </a:p>
          <a:p>
            <a:pPr indent="-330200" lvl="0" marL="457200" rtl="0" algn="just">
              <a:lnSpc>
                <a:spcPct val="150000"/>
              </a:lnSpc>
              <a:spcBef>
                <a:spcPts val="0"/>
              </a:spcBef>
              <a:spcAft>
                <a:spcPts val="0"/>
              </a:spcAft>
              <a:buClr>
                <a:srgbClr val="666666"/>
              </a:buClr>
              <a:buSzPts val="1600"/>
              <a:buChar char="●"/>
            </a:pPr>
            <a:r>
              <a:rPr b="1" lang="en" sz="1600">
                <a:solidFill>
                  <a:schemeClr val="dk1"/>
                </a:solidFill>
                <a:highlight>
                  <a:schemeClr val="lt1"/>
                </a:highlight>
              </a:rPr>
              <a:t>Personalization </a:t>
            </a:r>
            <a:endParaRPr b="1" sz="1600">
              <a:solidFill>
                <a:schemeClr val="dk1"/>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Datasets and Tools used</a:t>
            </a:r>
            <a:endParaRPr/>
          </a:p>
        </p:txBody>
      </p:sp>
      <p:sp>
        <p:nvSpPr>
          <p:cNvPr id="137" name="Google Shape;137;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25000" lnSpcReduction="10000"/>
          </a:bodyPr>
          <a:lstStyle/>
          <a:p>
            <a:pPr indent="-330200" lvl="0" marL="457200" rtl="0" algn="l">
              <a:lnSpc>
                <a:spcPct val="115000"/>
              </a:lnSpc>
              <a:spcBef>
                <a:spcPts val="0"/>
              </a:spcBef>
              <a:spcAft>
                <a:spcPts val="0"/>
              </a:spcAft>
              <a:buClr>
                <a:srgbClr val="666666"/>
              </a:buClr>
              <a:buSzPct val="100000"/>
              <a:buChar char="●"/>
            </a:pPr>
            <a:r>
              <a:rPr lang="en" sz="6400">
                <a:solidFill>
                  <a:srgbClr val="000000"/>
                </a:solidFill>
              </a:rPr>
              <a:t>Kaggle Facial Expression Recognition Challenge (FER2013) containing 48-by-48-pixel grayscale images 35887 facial images with facial expression labels.</a:t>
            </a:r>
            <a:endParaRPr sz="6400">
              <a:solidFill>
                <a:srgbClr val="000000"/>
              </a:solidFill>
            </a:endParaRPr>
          </a:p>
          <a:p>
            <a:pPr indent="-330200" lvl="0" marL="457200" rtl="0" algn="l">
              <a:lnSpc>
                <a:spcPct val="115000"/>
              </a:lnSpc>
              <a:spcBef>
                <a:spcPts val="0"/>
              </a:spcBef>
              <a:spcAft>
                <a:spcPts val="0"/>
              </a:spcAft>
              <a:buClr>
                <a:srgbClr val="666666"/>
              </a:buClr>
              <a:buSzPct val="100000"/>
              <a:buChar char="●"/>
            </a:pPr>
            <a:r>
              <a:rPr lang="en" sz="6400">
                <a:solidFill>
                  <a:srgbClr val="000000"/>
                </a:solidFill>
              </a:rPr>
              <a:t>Google Colab with runtime GPU.</a:t>
            </a:r>
            <a:endParaRPr sz="6400">
              <a:solidFill>
                <a:srgbClr val="000000"/>
              </a:solidFill>
            </a:endParaRPr>
          </a:p>
          <a:p>
            <a:pPr indent="-330200" lvl="0" marL="457200" rtl="0" algn="l">
              <a:lnSpc>
                <a:spcPct val="115000"/>
              </a:lnSpc>
              <a:spcBef>
                <a:spcPts val="0"/>
              </a:spcBef>
              <a:spcAft>
                <a:spcPts val="0"/>
              </a:spcAft>
              <a:buClr>
                <a:srgbClr val="666666"/>
              </a:buClr>
              <a:buSzPct val="100000"/>
              <a:buChar char="●"/>
            </a:pPr>
            <a:r>
              <a:rPr lang="en" sz="6400">
                <a:solidFill>
                  <a:srgbClr val="000000"/>
                </a:solidFill>
              </a:rPr>
              <a:t>Python 3.0, </a:t>
            </a:r>
            <a:r>
              <a:rPr lang="en" sz="6400">
                <a:solidFill>
                  <a:srgbClr val="000000"/>
                </a:solidFill>
              </a:rPr>
              <a:t>Numpy, Keras, SciPy, Pandas.</a:t>
            </a:r>
            <a:endParaRPr sz="6400">
              <a:solidFill>
                <a:srgbClr val="000000"/>
              </a:solidFill>
            </a:endParaRPr>
          </a:p>
          <a:p>
            <a:pPr indent="-330200" lvl="0" marL="457200" rtl="0" algn="l">
              <a:lnSpc>
                <a:spcPct val="115000"/>
              </a:lnSpc>
              <a:spcBef>
                <a:spcPts val="0"/>
              </a:spcBef>
              <a:spcAft>
                <a:spcPts val="0"/>
              </a:spcAft>
              <a:buClr>
                <a:srgbClr val="666666"/>
              </a:buClr>
              <a:buSzPct val="100000"/>
              <a:buChar char="●"/>
            </a:pPr>
            <a:r>
              <a:rPr lang="en" sz="6400">
                <a:solidFill>
                  <a:srgbClr val="000000"/>
                </a:solidFill>
              </a:rPr>
              <a:t>Tensorflow, TfLearn.</a:t>
            </a:r>
            <a:endParaRPr sz="6400">
              <a:solidFill>
                <a:srgbClr val="000000"/>
              </a:solidFill>
            </a:endParaRPr>
          </a:p>
          <a:p>
            <a:pPr indent="-330200" lvl="0" marL="457200" rtl="0" algn="l">
              <a:lnSpc>
                <a:spcPct val="115000"/>
              </a:lnSpc>
              <a:spcBef>
                <a:spcPts val="0"/>
              </a:spcBef>
              <a:spcAft>
                <a:spcPts val="0"/>
              </a:spcAft>
              <a:buClr>
                <a:srgbClr val="666666"/>
              </a:buClr>
              <a:buSzPct val="100000"/>
              <a:buChar char="●"/>
            </a:pPr>
            <a:r>
              <a:rPr lang="en" sz="6400">
                <a:solidFill>
                  <a:srgbClr val="000000"/>
                </a:solidFill>
              </a:rPr>
              <a:t>Computer Vision tools, such as OpenCV, SimpleCV.</a:t>
            </a:r>
            <a:endParaRPr sz="6400">
              <a:solidFill>
                <a:srgbClr val="000000"/>
              </a:solidFill>
            </a:endParaRPr>
          </a:p>
          <a:p>
            <a:pPr indent="0" lvl="0" marL="0" rtl="0" algn="l">
              <a:spcBef>
                <a:spcPts val="1200"/>
              </a:spcBef>
              <a:spcAft>
                <a:spcPts val="1200"/>
              </a:spcAft>
              <a:buNone/>
            </a:pPr>
            <a:r>
              <a:t/>
            </a:r>
            <a:endParaRPr>
              <a:solidFill>
                <a:srgbClr val="000000"/>
              </a:solidFill>
              <a:latin typeface="Times New Roman"/>
              <a:ea typeface="Times New Roman"/>
              <a:cs typeface="Times New Roman"/>
              <a:sym typeface="Times New Roman"/>
            </a:endParaRPr>
          </a:p>
        </p:txBody>
      </p:sp>
      <p:sp>
        <p:nvSpPr>
          <p:cNvPr id="138" name="Google Shape;138;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Computer Vision</a:t>
            </a:r>
            <a:endParaRPr/>
          </a:p>
        </p:txBody>
      </p:sp>
      <p:sp>
        <p:nvSpPr>
          <p:cNvPr id="144" name="Google Shape;144;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